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28"/>
  </p:notesMasterIdLst>
  <p:handoutMasterIdLst>
    <p:handoutMasterId r:id="rId29"/>
  </p:handoutMasterIdLst>
  <p:sldIdLst>
    <p:sldId id="265" r:id="rId3"/>
    <p:sldId id="342" r:id="rId4"/>
    <p:sldId id="310" r:id="rId5"/>
    <p:sldId id="320" r:id="rId6"/>
    <p:sldId id="321" r:id="rId7"/>
    <p:sldId id="322" r:id="rId8"/>
    <p:sldId id="323" r:id="rId9"/>
    <p:sldId id="324" r:id="rId10"/>
    <p:sldId id="325" r:id="rId11"/>
    <p:sldId id="326" r:id="rId12"/>
    <p:sldId id="327" r:id="rId13"/>
    <p:sldId id="328" r:id="rId14"/>
    <p:sldId id="330" r:id="rId15"/>
    <p:sldId id="331" r:id="rId16"/>
    <p:sldId id="332" r:id="rId17"/>
    <p:sldId id="333" r:id="rId18"/>
    <p:sldId id="334" r:id="rId19"/>
    <p:sldId id="335" r:id="rId20"/>
    <p:sldId id="336" r:id="rId21"/>
    <p:sldId id="337" r:id="rId22"/>
    <p:sldId id="338" r:id="rId23"/>
    <p:sldId id="339" r:id="rId24"/>
    <p:sldId id="340" r:id="rId25"/>
    <p:sldId id="341" r:id="rId26"/>
    <p:sldId id="343" r:id="rId27"/>
  </p:sldIdLst>
  <p:sldSz cx="12188825" cy="6858000"/>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200">
          <p15:clr>
            <a:srgbClr val="A4A3A4"/>
          </p15:clr>
        </p15:guide>
        <p15:guide id="4" orient="horz" pos="1008">
          <p15:clr>
            <a:srgbClr val="A4A3A4"/>
          </p15:clr>
        </p15:guide>
        <p15:guide id="5" orient="horz" pos="3792">
          <p15:clr>
            <a:srgbClr val="A4A3A4"/>
          </p15:clr>
        </p15:guide>
        <p15:guide id="6" orient="horz">
          <p15:clr>
            <a:srgbClr val="A4A3A4"/>
          </p15:clr>
        </p15:guide>
        <p15:guide id="7" orient="horz" pos="3360">
          <p15:clr>
            <a:srgbClr val="A4A3A4"/>
          </p15:clr>
        </p15:guide>
        <p15:guide id="8" orient="horz" pos="3312">
          <p15:clr>
            <a:srgbClr val="A4A3A4"/>
          </p15:clr>
        </p15:guide>
        <p15:guide id="9" orient="horz" pos="240">
          <p15:clr>
            <a:srgbClr val="A4A3A4"/>
          </p15:clr>
        </p15:guide>
        <p15:guide id="10" orient="horz" pos="432">
          <p15:clr>
            <a:srgbClr val="A4A3A4"/>
          </p15:clr>
        </p15:guide>
        <p15:guide id="11" orient="horz" pos="2784">
          <p15:clr>
            <a:srgbClr val="A4A3A4"/>
          </p15:clr>
        </p15:guide>
        <p15:guide id="12" pos="3839">
          <p15:clr>
            <a:srgbClr val="A4A3A4"/>
          </p15:clr>
        </p15:guide>
        <p15:guide id="13" pos="959">
          <p15:clr>
            <a:srgbClr val="A4A3A4"/>
          </p15:clr>
        </p15:guide>
        <p15:guide id="14" pos="6143">
          <p15:clr>
            <a:srgbClr val="A4A3A4"/>
          </p15:clr>
        </p15:guide>
        <p15:guide id="15" pos="1247">
          <p15:clr>
            <a:srgbClr val="A4A3A4"/>
          </p15:clr>
        </p15:guide>
        <p15:guide id="16" pos="7007">
          <p15:clr>
            <a:srgbClr val="A4A3A4"/>
          </p15:clr>
        </p15:guide>
        <p15:guide id="17" pos="5855">
          <p15:clr>
            <a:srgbClr val="A4A3A4"/>
          </p15:clr>
        </p15:guide>
        <p15:guide id="18" pos="671">
          <p15:clr>
            <a:srgbClr val="A4A3A4"/>
          </p15:clr>
        </p15:guide>
        <p15:guide id="19" pos="7151">
          <p15:clr>
            <a:srgbClr val="A4A3A4"/>
          </p15:clr>
        </p15:guide>
        <p15:guide id="20" pos="311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29" autoAdjust="0"/>
  </p:normalViewPr>
  <p:slideViewPr>
    <p:cSldViewPr showGuides="1">
      <p:cViewPr varScale="1">
        <p:scale>
          <a:sx n="74" d="100"/>
          <a:sy n="74" d="100"/>
        </p:scale>
        <p:origin x="378" y="72"/>
      </p:cViewPr>
      <p:guideLst>
        <p:guide orient="horz" pos="2160"/>
        <p:guide orient="horz" pos="4030"/>
        <p:guide orient="horz" pos="1200"/>
        <p:guide orient="horz" pos="1008"/>
        <p:guide orient="horz" pos="3792"/>
        <p:guide orient="horz"/>
        <p:guide orient="horz" pos="3360"/>
        <p:guide orient="horz" pos="3312"/>
        <p:guide orient="horz" pos="240"/>
        <p:guide orient="horz" pos="432"/>
        <p:guide orient="horz" pos="2784"/>
        <p:guide pos="3839"/>
        <p:guide pos="959"/>
        <p:guide pos="6143"/>
        <p:guide pos="1247"/>
        <p:guide pos="7007"/>
        <p:guide pos="5855"/>
        <p:guide pos="671"/>
        <p:guide pos="7151"/>
        <p:guide pos="3119"/>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250"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tags" Target="tags/tag1.xml"/><Relationship Id="rId8"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5/15/2015</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‹Nº›</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eg>
</file>

<file path=ppt/media/image12.png>
</file>

<file path=ppt/media/image13.png>
</file>

<file path=ppt/media/image14.jpeg>
</file>

<file path=ppt/media/image15.jpeg>
</file>

<file path=ppt/media/image16.jpeg>
</file>

<file path=ppt/media/image17.jpeg>
</file>

<file path=ppt/media/image18.png>
</file>

<file path=ppt/media/image19.png>
</file>

<file path=ppt/media/image2.jpg>
</file>

<file path=ppt/media/image20.png>
</file>

<file path=ppt/media/image21.png>
</file>

<file path=ppt/media/image22.jpeg>
</file>

<file path=ppt/media/image23.jpeg>
</file>

<file path=ppt/media/image24.png>
</file>

<file path=ppt/media/image25.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5/15/2015</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‹Nº›</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s-ES" smtClean="0"/>
              <a:t>Haga clic para modificar el estilo de título del patrón</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a:p>
        </p:txBody>
      </p:sp>
      <p:sp>
        <p:nvSpPr>
          <p:cNvPr id="3" name="Vertical Text Placeholder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4" name="Date Placeholder 3"/>
          <p:cNvSpPr>
            <a:spLocks noGrp="1"/>
          </p:cNvSpPr>
          <p:nvPr>
            <p:ph type="dt" sz="half" idx="10"/>
          </p:nvPr>
        </p:nvSpPr>
        <p:spPr/>
        <p:txBody>
          <a:bodyPr/>
          <a:lstStyle/>
          <a:p>
            <a:fld id="{03F41C87-7AD9-4845-A077-840E4A0F3F06}" type="datetimeFigureOut">
              <a:rPr lang="en-US"/>
              <a:t>5/15/2015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‹Nº›</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s-ES" smtClean="0"/>
              <a:t>Haga clic para modificar el estilo de título del patrón</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4" name="Date Placeholder 3"/>
          <p:cNvSpPr>
            <a:spLocks noGrp="1"/>
          </p:cNvSpPr>
          <p:nvPr>
            <p:ph type="dt" sz="half" idx="10"/>
          </p:nvPr>
        </p:nvSpPr>
        <p:spPr/>
        <p:txBody>
          <a:bodyPr/>
          <a:lstStyle/>
          <a:p>
            <a:fld id="{03F41C87-7AD9-4845-A077-840E4A0F3F06}" type="datetimeFigureOut">
              <a:rPr lang="en-US"/>
              <a:t>5/15/2015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‹Nº›</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a:p>
        </p:txBody>
      </p:sp>
      <p:sp>
        <p:nvSpPr>
          <p:cNvPr id="3" name="Content Placeholder 2"/>
          <p:cNvSpPr>
            <a:spLocks noGrp="1"/>
          </p:cNvSpPr>
          <p:nvPr>
            <p:ph idx="1"/>
          </p:nvPr>
        </p:nvSpPr>
        <p:spPr/>
        <p:txBody>
          <a:bodyPr/>
          <a:lstStyle>
            <a:lvl5pPr>
              <a:defRPr/>
            </a:lvl5pPr>
            <a:lvl6pPr>
              <a:defRPr/>
            </a:lvl6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4" name="Date Placeholder 3"/>
          <p:cNvSpPr>
            <a:spLocks noGrp="1"/>
          </p:cNvSpPr>
          <p:nvPr>
            <p:ph type="dt" sz="half" idx="10"/>
          </p:nvPr>
        </p:nvSpPr>
        <p:spPr/>
        <p:txBody>
          <a:bodyPr/>
          <a:lstStyle/>
          <a:p>
            <a:fld id="{03F41C87-7AD9-4845-A077-840E4A0F3F06}" type="datetimeFigureOut">
              <a:rPr lang="en-US"/>
              <a:t>5/15/2015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‹Nº›</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s-ES" smtClean="0"/>
              <a:t>Haga clic para modificar el estilo de título del patrón</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03F41C87-7AD9-4845-A077-840E4A0F3F06}" type="datetimeFigureOut">
              <a:rPr lang="en-US"/>
              <a:t>5/15/2015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2A013F82-EE5E-44EE-A61D-E31C6657F26F}" type="slidenum">
              <a:rPr/>
              <a:t>‹Nº›</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p>
            <a:r>
              <a:rPr lang="es-ES" smtClean="0"/>
              <a:t>Haga clic para modificar el estilo de título del patrón</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5" name="Date Placeholder 4"/>
          <p:cNvSpPr>
            <a:spLocks noGrp="1"/>
          </p:cNvSpPr>
          <p:nvPr>
            <p:ph type="dt" sz="half" idx="10"/>
          </p:nvPr>
        </p:nvSpPr>
        <p:spPr/>
        <p:txBody>
          <a:bodyPr/>
          <a:lstStyle/>
          <a:p>
            <a:fld id="{03F41C87-7AD9-4845-A077-840E4A0F3F06}" type="datetimeFigureOut">
              <a:rPr lang="en-US"/>
              <a:t>5/15/2015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‹Nº›</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522412" y="381000"/>
            <a:ext cx="9144002" cy="1371600"/>
          </a:xfrm>
        </p:spPr>
        <p:txBody>
          <a:bodyPr/>
          <a:lstStyle>
            <a:lvl1pPr>
              <a:defRPr/>
            </a:lvl1pPr>
          </a:lstStyle>
          <a:p>
            <a:r>
              <a:rPr lang="es-ES" smtClean="0"/>
              <a:t>Haga clic para modificar el estilo de título del patrón</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7" name="Date Placeholder 6"/>
          <p:cNvSpPr>
            <a:spLocks noGrp="1"/>
          </p:cNvSpPr>
          <p:nvPr>
            <p:ph type="dt" sz="half" idx="10"/>
          </p:nvPr>
        </p:nvSpPr>
        <p:spPr/>
        <p:txBody>
          <a:bodyPr/>
          <a:lstStyle/>
          <a:p>
            <a:fld id="{03F41C87-7AD9-4845-A077-840E4A0F3F06}" type="datetimeFigureOut">
              <a:rPr lang="en-US"/>
              <a:t>5/15/2015</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2A013F82-EE5E-44EE-A61D-E31C6657F26F}" type="slidenum">
              <a:rPr/>
              <a:t>‹Nº›</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a:p>
        </p:txBody>
      </p:sp>
      <p:sp>
        <p:nvSpPr>
          <p:cNvPr id="3" name="Date Placeholder 2"/>
          <p:cNvSpPr>
            <a:spLocks noGrp="1"/>
          </p:cNvSpPr>
          <p:nvPr>
            <p:ph type="dt" sz="half" idx="10"/>
          </p:nvPr>
        </p:nvSpPr>
        <p:spPr/>
        <p:txBody>
          <a:bodyPr/>
          <a:lstStyle/>
          <a:p>
            <a:fld id="{03F41C87-7AD9-4845-A077-840E4A0F3F06}" type="datetimeFigureOut">
              <a:rPr lang="en-US"/>
              <a:t>5/15/2015</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2A013F82-EE5E-44EE-A61D-E31C6657F26F}" type="slidenum">
              <a:rPr/>
              <a:t>‹Nº›</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bg>
      <p:bgPr>
        <a:solidFill>
          <a:schemeClr val="bg2"/>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F41C87-7AD9-4845-A077-840E4A0F3F06}" type="datetimeFigureOut">
              <a:rPr lang="en-US"/>
              <a:t>5/15/2015</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2A013F82-EE5E-44EE-A61D-E31C6657F26F}" type="slidenum">
              <a:rPr/>
              <a:t>‹Nº›</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s-ES" smtClean="0"/>
              <a:t>Haga clic para modificar el estilo de título del patrón</a:t>
            </a:r>
            <a:endParaRP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03F41C87-7AD9-4845-A077-840E4A0F3F06}" type="datetimeFigureOut">
              <a:rPr lang="en-US"/>
              <a:t>5/15/2015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t>‹Nº›</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a:p>
        </p:txBody>
      </p:sp>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s-ES" smtClean="0"/>
              <a:t>Haga clic para modificar el estilo de título del patrón</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03F41C87-7AD9-4845-A077-840E4A0F3F06}" type="datetimeFigureOut">
              <a:rPr lang="en-US"/>
              <a:pPr/>
              <a:t>5/15/2015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2A013F82-EE5E-44EE-A61D-E31C6657F26F}" type="slidenum">
              <a:rPr/>
              <a:pPr/>
              <a:t>‹Nº›</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s-ES" smtClean="0"/>
              <a:t>Haga clic para modificar el estilo de título del patrón</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03F41C87-7AD9-4845-A077-840E4A0F3F06}" type="datetimeFigureOut">
              <a:rPr lang="en-US"/>
              <a:pPr/>
              <a:t>5/15/2015</a:t>
            </a:fld>
            <a:endParaRPr/>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2A013F82-EE5E-44EE-A61D-E31C6657F26F}" type="slidenum">
              <a:rPr/>
              <a:pPr/>
              <a:t>‹Nº›</a:t>
            </a:fld>
            <a:endParaRPr/>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jpeg"/><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ángulo 8"/>
          <p:cNvSpPr/>
          <p:nvPr/>
        </p:nvSpPr>
        <p:spPr>
          <a:xfrm>
            <a:off x="0" y="0"/>
            <a:ext cx="12188825" cy="6858000"/>
          </a:xfrm>
          <a:prstGeom prst="rect">
            <a:avLst/>
          </a:prstGeom>
          <a:solidFill>
            <a:schemeClr val="bg1">
              <a:alpha val="4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 name="Título 2"/>
          <p:cNvSpPr>
            <a:spLocks noGrp="1"/>
          </p:cNvSpPr>
          <p:nvPr>
            <p:ph type="ctrTitle"/>
          </p:nvPr>
        </p:nvSpPr>
        <p:spPr>
          <a:xfrm>
            <a:off x="-1" y="2132856"/>
            <a:ext cx="12188825" cy="1442628"/>
          </a:xfrm>
        </p:spPr>
        <p:txBody>
          <a:bodyPr>
            <a:normAutofit/>
          </a:bodyPr>
          <a:lstStyle/>
          <a:p>
            <a:pPr algn="ctr" defTabSz="914400">
              <a:spcBef>
                <a:spcPts val="0"/>
              </a:spcBef>
              <a:buNone/>
            </a:pPr>
            <a:r>
              <a:rPr lang="es-ES" sz="4000" b="1" i="0" spc="100" baseline="0" dirty="0" smtClean="0">
                <a:solidFill>
                  <a:schemeClr val="tx1"/>
                </a:solidFill>
                <a:latin typeface="Century Gothic" panose="020B0502020202020204" pitchFamily="34" charset="0"/>
              </a:rPr>
              <a:t>COMPARACIÓN </a:t>
            </a:r>
            <a:r>
              <a:rPr lang="es-ES" sz="4000" b="1" i="0" spc="100" baseline="0" dirty="0" smtClean="0">
                <a:solidFill>
                  <a:schemeClr val="tx1"/>
                </a:solidFill>
                <a:latin typeface="Century Gothic" panose="020B0502020202020204" pitchFamily="34" charset="0"/>
              </a:rPr>
              <a:t>DEL HARDWARE</a:t>
            </a:r>
            <a:r>
              <a:rPr lang="es-ES" sz="4000" b="1" i="0" spc="100" dirty="0" smtClean="0">
                <a:solidFill>
                  <a:schemeClr val="tx1"/>
                </a:solidFill>
                <a:latin typeface="Century Gothic" panose="020B0502020202020204" pitchFamily="34" charset="0"/>
              </a:rPr>
              <a:t> PARA SERVIDORES </a:t>
            </a:r>
            <a:r>
              <a:rPr lang="es-ES" sz="4000" b="1" i="0" spc="100" baseline="0" dirty="0" smtClean="0">
                <a:solidFill>
                  <a:schemeClr val="tx1"/>
                </a:solidFill>
                <a:latin typeface="Century Gothic" panose="020B0502020202020204" pitchFamily="34" charset="0"/>
              </a:rPr>
              <a:t>IBM,</a:t>
            </a:r>
            <a:r>
              <a:rPr lang="es-ES" sz="4000" b="1" i="0" spc="100" dirty="0" smtClean="0">
                <a:solidFill>
                  <a:schemeClr val="tx1"/>
                </a:solidFill>
                <a:latin typeface="Century Gothic" panose="020B0502020202020204" pitchFamily="34" charset="0"/>
              </a:rPr>
              <a:t> DELL , HP y FUJITSU</a:t>
            </a:r>
            <a:endParaRPr lang="es-ES" sz="4000" b="1" i="0" spc="100" baseline="0" dirty="0">
              <a:solidFill>
                <a:schemeClr val="tx1"/>
              </a:solidFill>
              <a:latin typeface="Century Gothic" panose="020B0502020202020204" pitchFamily="34" charset="0"/>
            </a:endParaRPr>
          </a:p>
        </p:txBody>
      </p:sp>
      <p:sp>
        <p:nvSpPr>
          <p:cNvPr id="4" name="Subtítulo 3"/>
          <p:cNvSpPr>
            <a:spLocks noGrp="1"/>
          </p:cNvSpPr>
          <p:nvPr>
            <p:ph type="subTitle" idx="1"/>
          </p:nvPr>
        </p:nvSpPr>
        <p:spPr>
          <a:xfrm>
            <a:off x="2674031" y="3575484"/>
            <a:ext cx="6840761" cy="1219200"/>
          </a:xfrm>
        </p:spPr>
        <p:txBody>
          <a:bodyPr>
            <a:normAutofit/>
          </a:bodyPr>
          <a:lstStyle/>
          <a:p>
            <a:pPr marL="0" indent="0" algn="l">
              <a:spcBef>
                <a:spcPts val="0"/>
              </a:spcBef>
              <a:buNone/>
            </a:pPr>
            <a:r>
              <a:rPr lang="es-ES" sz="1800" b="1" i="0" spc="200" baseline="0" dirty="0" err="1" smtClean="0">
                <a:solidFill>
                  <a:srgbClr val="00FF00"/>
                </a:solidFill>
                <a:latin typeface="Century Gothic" panose="020B0502020202020204" pitchFamily="34" charset="0"/>
              </a:rPr>
              <a:t>By</a:t>
            </a:r>
            <a:r>
              <a:rPr lang="es-ES" sz="1800" b="1" i="0" spc="200" dirty="0" smtClean="0">
                <a:solidFill>
                  <a:srgbClr val="00FF00"/>
                </a:solidFill>
                <a:latin typeface="Century Gothic" panose="020B0502020202020204" pitchFamily="34" charset="0"/>
              </a:rPr>
              <a:t> Cristian Lorenzo Cano &amp; Pablo </a:t>
            </a:r>
            <a:r>
              <a:rPr lang="es-ES" sz="1800" b="1" i="0" spc="200" dirty="0" err="1" smtClean="0">
                <a:solidFill>
                  <a:srgbClr val="00FF00"/>
                </a:solidFill>
                <a:latin typeface="Century Gothic" panose="020B0502020202020204" pitchFamily="34" charset="0"/>
              </a:rPr>
              <a:t>PÉrez</a:t>
            </a:r>
            <a:r>
              <a:rPr lang="es-ES" sz="1800" b="1" i="0" spc="200" dirty="0" smtClean="0">
                <a:solidFill>
                  <a:srgbClr val="00FF00"/>
                </a:solidFill>
                <a:latin typeface="Century Gothic" panose="020B0502020202020204" pitchFamily="34" charset="0"/>
              </a:rPr>
              <a:t> </a:t>
            </a:r>
            <a:r>
              <a:rPr lang="es-ES" sz="1800" b="1" i="0" spc="200" dirty="0" smtClean="0">
                <a:solidFill>
                  <a:srgbClr val="00FF00"/>
                </a:solidFill>
                <a:latin typeface="Century Gothic" panose="020B0502020202020204" pitchFamily="34" charset="0"/>
              </a:rPr>
              <a:t>Ruiz</a:t>
            </a:r>
            <a:endParaRPr lang="es-ES" sz="1800" b="1" i="0" spc="200" baseline="0" dirty="0">
              <a:solidFill>
                <a:srgbClr val="00FF00"/>
              </a:solidFill>
              <a:latin typeface="Century Gothic" panose="020B0502020202020204" pitchFamily="34" charset="0"/>
            </a:endParaRPr>
          </a:p>
        </p:txBody>
      </p:sp>
      <p:pic>
        <p:nvPicPr>
          <p:cNvPr id="2" name="Imagen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82844" y="5085184"/>
            <a:ext cx="1326631" cy="1360875"/>
          </a:xfrm>
          <a:prstGeom prst="rect">
            <a:avLst/>
          </a:prstGeom>
        </p:spPr>
      </p:pic>
      <p:pic>
        <p:nvPicPr>
          <p:cNvPr id="6" name="Imagen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58508" y="5376068"/>
            <a:ext cx="1947764" cy="779106"/>
          </a:xfrm>
          <a:prstGeom prst="rect">
            <a:avLst/>
          </a:prstGeom>
        </p:spPr>
      </p:pic>
      <p:pic>
        <p:nvPicPr>
          <p:cNvPr id="7" name="Imagen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911701" y="5139814"/>
            <a:ext cx="1206637" cy="1203017"/>
          </a:xfrm>
          <a:prstGeom prst="rect">
            <a:avLst/>
          </a:prstGeom>
        </p:spPr>
      </p:pic>
      <p:pic>
        <p:nvPicPr>
          <p:cNvPr id="8" name="Imagen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33772" y="5139815"/>
            <a:ext cx="2347488" cy="1203017"/>
          </a:xfrm>
          <a:prstGeom prst="rect">
            <a:avLst/>
          </a:prstGeom>
        </p:spPr>
      </p:pic>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smtClean="0"/>
              <a:t>RACKS DELL</a:t>
            </a:r>
            <a:endParaRPr lang="es-ES" b="1" dirty="0"/>
          </a:p>
        </p:txBody>
      </p:sp>
      <p:sp>
        <p:nvSpPr>
          <p:cNvPr id="3" name="Marcador de contenido 2"/>
          <p:cNvSpPr>
            <a:spLocks noGrp="1"/>
          </p:cNvSpPr>
          <p:nvPr>
            <p:ph idx="1"/>
          </p:nvPr>
        </p:nvSpPr>
        <p:spPr>
          <a:xfrm>
            <a:off x="1522413" y="1904999"/>
            <a:ext cx="7639339" cy="4114801"/>
          </a:xfrm>
        </p:spPr>
        <p:txBody>
          <a:bodyPr/>
          <a:lstStyle/>
          <a:p>
            <a:pPr marL="0" indent="0">
              <a:buNone/>
            </a:pPr>
            <a:r>
              <a:rPr lang="es-ES" b="1" dirty="0"/>
              <a:t>Chasis para rack de 42U Dell </a:t>
            </a:r>
            <a:r>
              <a:rPr lang="es-ES" b="1" dirty="0" err="1"/>
              <a:t>Netshelter</a:t>
            </a:r>
            <a:r>
              <a:rPr lang="es-ES" b="1" dirty="0"/>
              <a:t> </a:t>
            </a:r>
            <a:r>
              <a:rPr lang="es-ES" b="1" dirty="0" smtClean="0"/>
              <a:t>SX</a:t>
            </a:r>
          </a:p>
          <a:p>
            <a:r>
              <a:rPr lang="es-ES" dirty="0"/>
              <a:t>Tamaño estándar de 42U, perfecto para una amplia gama de configuraciones</a:t>
            </a:r>
          </a:p>
          <a:p>
            <a:r>
              <a:rPr lang="es-ES" dirty="0" smtClean="0"/>
              <a:t>Diseño </a:t>
            </a:r>
            <a:r>
              <a:rPr lang="es-ES" dirty="0"/>
              <a:t>óptimo para la instalación de cables al disponer de un techo para el acceso de cables que no requiere herramientas y canales posteriores</a:t>
            </a:r>
          </a:p>
          <a:p>
            <a:r>
              <a:rPr lang="es-ES" dirty="0" smtClean="0"/>
              <a:t>Funciones </a:t>
            </a:r>
            <a:r>
              <a:rPr lang="es-ES" dirty="0"/>
              <a:t>prácticas que incluyen paneles laterales con cerradura y guías de montaje fáciles de ajustar</a:t>
            </a:r>
            <a:endParaRPr lang="es-ES" b="1" dirty="0"/>
          </a:p>
          <a:p>
            <a:pPr marL="0" indent="0">
              <a:buNone/>
            </a:pPr>
            <a:endParaRPr lang="es-ES"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2732" y="5301208"/>
            <a:ext cx="1206637" cy="1203017"/>
          </a:xfrm>
          <a:prstGeom prst="rect">
            <a:avLst/>
          </a:prstGeom>
        </p:spPr>
      </p:pic>
      <p:pic>
        <p:nvPicPr>
          <p:cNvPr id="5" name="Picture 8" descr="Chasis para rack de 42U Dell Netshelter SX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1752" y="2276872"/>
            <a:ext cx="2990103" cy="213947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4411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smtClean="0"/>
              <a:t>SERVIDORES DE TORRE DELL (POWEREDGE)</a:t>
            </a:r>
            <a:endParaRPr lang="es-ES" b="1" dirty="0"/>
          </a:p>
        </p:txBody>
      </p:sp>
      <p:sp>
        <p:nvSpPr>
          <p:cNvPr id="3" name="Marcador de contenido 2"/>
          <p:cNvSpPr>
            <a:spLocks noGrp="1"/>
          </p:cNvSpPr>
          <p:nvPr>
            <p:ph idx="1"/>
          </p:nvPr>
        </p:nvSpPr>
        <p:spPr>
          <a:xfrm>
            <a:off x="1522413" y="1904999"/>
            <a:ext cx="7956375" cy="4114801"/>
          </a:xfrm>
        </p:spPr>
        <p:txBody>
          <a:bodyPr>
            <a:normAutofit lnSpcReduction="10000"/>
          </a:bodyPr>
          <a:lstStyle/>
          <a:p>
            <a:r>
              <a:rPr lang="es-ES" dirty="0" smtClean="0"/>
              <a:t>Están </a:t>
            </a:r>
            <a:r>
              <a:rPr lang="es-ES" dirty="0"/>
              <a:t>pensados para solucionar los problemas informáticos domésticos como de pequeñas empresas</a:t>
            </a:r>
          </a:p>
          <a:p>
            <a:r>
              <a:rPr lang="es-ES" dirty="0" smtClean="0"/>
              <a:t>Una </a:t>
            </a:r>
            <a:r>
              <a:rPr lang="es-ES" dirty="0"/>
              <a:t>amplia gama de productos con prestaciones que van desde lo más básico hasta la mayor exigencia</a:t>
            </a:r>
          </a:p>
          <a:p>
            <a:r>
              <a:rPr lang="es-ES" b="1" dirty="0"/>
              <a:t>M</a:t>
            </a:r>
            <a:r>
              <a:rPr lang="es-ES" b="1" dirty="0" smtClean="0"/>
              <a:t>emoria</a:t>
            </a:r>
            <a:r>
              <a:rPr lang="es-ES" b="1" dirty="0"/>
              <a:t>:</a:t>
            </a:r>
            <a:r>
              <a:rPr lang="es-ES" dirty="0"/>
              <a:t> hasta 1356 GB</a:t>
            </a:r>
          </a:p>
          <a:p>
            <a:r>
              <a:rPr lang="es-ES" b="1" dirty="0"/>
              <a:t>A</a:t>
            </a:r>
            <a:r>
              <a:rPr lang="es-ES" b="1" dirty="0" smtClean="0"/>
              <a:t>lmacenamiento</a:t>
            </a:r>
            <a:r>
              <a:rPr lang="es-ES" b="1" dirty="0"/>
              <a:t>: </a:t>
            </a:r>
            <a:r>
              <a:rPr lang="es-ES" dirty="0"/>
              <a:t>hasta 72 TB</a:t>
            </a:r>
          </a:p>
          <a:p>
            <a:r>
              <a:rPr lang="es-ES" b="1" dirty="0"/>
              <a:t>P</a:t>
            </a:r>
            <a:r>
              <a:rPr lang="es-ES" b="1" dirty="0" smtClean="0"/>
              <a:t>recio</a:t>
            </a:r>
            <a:r>
              <a:rPr lang="es-ES" b="1" dirty="0"/>
              <a:t>: </a:t>
            </a:r>
            <a:r>
              <a:rPr lang="es-ES" dirty="0"/>
              <a:t>desde 380 € </a:t>
            </a:r>
          </a:p>
          <a:p>
            <a:pPr marL="0" indent="0">
              <a:buNone/>
            </a:pPr>
            <a:r>
              <a:rPr lang="es-ES" dirty="0"/>
              <a:t/>
            </a:r>
            <a:br>
              <a:rPr lang="es-ES" dirty="0"/>
            </a:br>
            <a:endParaRPr lang="es-ES" dirty="0"/>
          </a:p>
        </p:txBody>
      </p:sp>
      <p:pic>
        <p:nvPicPr>
          <p:cNvPr id="4" name="Picture 4" descr="PowerEdge T63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85055" y="2348880"/>
            <a:ext cx="2143497" cy="248481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2732" y="5301208"/>
            <a:ext cx="1206637" cy="1203017"/>
          </a:xfrm>
          <a:prstGeom prst="rect">
            <a:avLst/>
          </a:prstGeom>
        </p:spPr>
      </p:pic>
    </p:spTree>
    <p:extLst>
      <p:ext uri="{BB962C8B-B14F-4D97-AF65-F5344CB8AC3E}">
        <p14:creationId xmlns:p14="http://schemas.microsoft.com/office/powerpoint/2010/main" val="2568805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smtClean="0"/>
              <a:t>SERVIDORES PARA RACK DELL</a:t>
            </a:r>
            <a:endParaRPr lang="es-ES" b="1" dirty="0"/>
          </a:p>
        </p:txBody>
      </p:sp>
      <p:sp>
        <p:nvSpPr>
          <p:cNvPr id="3" name="Marcador de contenido 2"/>
          <p:cNvSpPr>
            <a:spLocks noGrp="1"/>
          </p:cNvSpPr>
          <p:nvPr>
            <p:ph idx="1"/>
          </p:nvPr>
        </p:nvSpPr>
        <p:spPr/>
        <p:txBody>
          <a:bodyPr>
            <a:normAutofit fontScale="40000" lnSpcReduction="20000"/>
          </a:bodyPr>
          <a:lstStyle/>
          <a:p>
            <a:pPr marL="0" indent="0">
              <a:buNone/>
            </a:pPr>
            <a:r>
              <a:rPr lang="es-ES" sz="5000" dirty="0"/>
              <a:t>P</a:t>
            </a:r>
            <a:r>
              <a:rPr lang="es-ES" sz="5000" dirty="0" smtClean="0"/>
              <a:t>ensados </a:t>
            </a:r>
            <a:r>
              <a:rPr lang="es-ES" sz="5000" dirty="0"/>
              <a:t>para dar solución a problemas de altas prestaciones y rendimiento</a:t>
            </a:r>
          </a:p>
          <a:p>
            <a:r>
              <a:rPr lang="es-ES" sz="5000" dirty="0" smtClean="0"/>
              <a:t>Tamaño  </a:t>
            </a:r>
            <a:r>
              <a:rPr lang="es-ES" sz="5000" dirty="0"/>
              <a:t>1- </a:t>
            </a:r>
            <a:r>
              <a:rPr lang="es-ES" sz="5000" dirty="0" smtClean="0"/>
              <a:t>2u</a:t>
            </a:r>
          </a:p>
          <a:p>
            <a:r>
              <a:rPr lang="es-ES" sz="5000" dirty="0" smtClean="0"/>
              <a:t>DIMM </a:t>
            </a:r>
            <a:r>
              <a:rPr lang="es-ES" sz="5000" dirty="0"/>
              <a:t>(máx.)  hasta 24 (DDR4)</a:t>
            </a:r>
          </a:p>
          <a:p>
            <a:r>
              <a:rPr lang="es-ES" sz="5000" dirty="0"/>
              <a:t>RAM (máx.)  hasta 1,5TB</a:t>
            </a:r>
          </a:p>
          <a:p>
            <a:r>
              <a:rPr lang="es-ES" sz="5000" dirty="0"/>
              <a:t>Ranuras de E/S (</a:t>
            </a:r>
            <a:r>
              <a:rPr lang="es-ES" sz="5000" dirty="0" err="1"/>
              <a:t>PCle</a:t>
            </a:r>
            <a:r>
              <a:rPr lang="es-ES" sz="5000" dirty="0"/>
              <a:t>)   hasta 7</a:t>
            </a:r>
          </a:p>
          <a:p>
            <a:r>
              <a:rPr lang="es-ES" sz="5000" dirty="0"/>
              <a:t>Discos duros de 2,5" (máx.)  hasta 24</a:t>
            </a:r>
          </a:p>
          <a:p>
            <a:r>
              <a:rPr lang="es-ES" sz="5000" dirty="0"/>
              <a:t>Discos duros de 3,5" (máx.) hasta 16</a:t>
            </a:r>
          </a:p>
          <a:p>
            <a:r>
              <a:rPr lang="es-ES" sz="5000" dirty="0"/>
              <a:t>Capacidad interna máxima (total)  hasta  96TB</a:t>
            </a:r>
          </a:p>
          <a:p>
            <a:r>
              <a:rPr lang="es-ES" sz="5000" b="1" dirty="0"/>
              <a:t>Precio: </a:t>
            </a:r>
            <a:r>
              <a:rPr lang="es-ES" sz="5000" dirty="0"/>
              <a:t>hasta 2500 €</a:t>
            </a:r>
          </a:p>
          <a:p>
            <a:pPr marL="0" indent="0">
              <a:buNone/>
            </a:pPr>
            <a:endParaRPr lang="es-ES"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2732" y="5301208"/>
            <a:ext cx="1206637" cy="1203017"/>
          </a:xfrm>
          <a:prstGeom prst="rect">
            <a:avLst/>
          </a:prstGeom>
        </p:spPr>
      </p:pic>
      <p:pic>
        <p:nvPicPr>
          <p:cNvPr id="5" name="Picture 6" descr="Ofertas en servidor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23122" y="3061383"/>
            <a:ext cx="3181663" cy="175540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4805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a:normAutofit/>
          </a:bodyPr>
          <a:lstStyle/>
          <a:p>
            <a:pPr>
              <a:spcBef>
                <a:spcPts val="0"/>
              </a:spcBef>
            </a:pPr>
            <a:r>
              <a:rPr lang="es-ES" sz="2400" dirty="0" smtClean="0">
                <a:latin typeface="Century Gothic" panose="020B0502020202020204" pitchFamily="34" charset="0"/>
              </a:rPr>
              <a:t>COMPARACIÓN </a:t>
            </a:r>
            <a:r>
              <a:rPr lang="es-ES" sz="2400" dirty="0">
                <a:latin typeface="Century Gothic" panose="020B0502020202020204" pitchFamily="34" charset="0"/>
              </a:rPr>
              <a:t>DEL HARDWARE PARA SERVIDORES IBM, DELL , HP y FUJITSU</a:t>
            </a:r>
            <a:endParaRPr lang="es-ES" sz="2400" i="0" spc="100" baseline="0" dirty="0">
              <a:solidFill>
                <a:schemeClr val="tx1"/>
              </a:solidFill>
              <a:latin typeface="Corbel"/>
            </a:endParaRPr>
          </a:p>
        </p:txBody>
      </p:sp>
      <p:sp>
        <p:nvSpPr>
          <p:cNvPr id="14" name="Marcador de posición de contenido 13"/>
          <p:cNvSpPr>
            <a:spLocks noGrp="1"/>
          </p:cNvSpPr>
          <p:nvPr>
            <p:ph idx="1"/>
          </p:nvPr>
        </p:nvSpPr>
        <p:spPr/>
        <p:txBody>
          <a:bodyPr>
            <a:normAutofit/>
          </a:bodyPr>
          <a:lstStyle/>
          <a:p>
            <a:pPr marL="223200" indent="-223200" algn="l" defTabSz="914400">
              <a:spcBef>
                <a:spcPts val="1800"/>
              </a:spcBef>
              <a:buClr>
                <a:srgbClr val="56C5FF"/>
              </a:buClr>
              <a:buSzPct val="100000"/>
              <a:buFont typeface="Arial"/>
              <a:buChar char="•"/>
            </a:pPr>
            <a:r>
              <a:rPr lang="es-ES" sz="2400" b="0" i="0" dirty="0" smtClean="0">
                <a:solidFill>
                  <a:schemeClr val="tx1">
                    <a:lumMod val="65000"/>
                  </a:schemeClr>
                </a:solidFill>
                <a:latin typeface="Corbel"/>
                <a:ea typeface="+mn-ea"/>
                <a:cs typeface="+mn-cs"/>
              </a:rPr>
              <a:t>Hardware IBM</a:t>
            </a:r>
          </a:p>
          <a:p>
            <a:pPr marL="223200" indent="-223200" algn="l" defTabSz="914400">
              <a:spcBef>
                <a:spcPts val="1800"/>
              </a:spcBef>
              <a:buClr>
                <a:srgbClr val="56C5FF"/>
              </a:buClr>
              <a:buSzPct val="100000"/>
              <a:buFont typeface="Arial"/>
              <a:buChar char="•"/>
            </a:pPr>
            <a:r>
              <a:rPr lang="es-ES" sz="2400" b="0" i="0" dirty="0" smtClean="0">
                <a:solidFill>
                  <a:schemeClr val="tx1">
                    <a:lumMod val="65000"/>
                  </a:schemeClr>
                </a:solidFill>
                <a:latin typeface="Corbel"/>
                <a:ea typeface="+mn-ea"/>
                <a:cs typeface="+mn-cs"/>
              </a:rPr>
              <a:t>Hardware DELL</a:t>
            </a: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Hardware HP</a:t>
            </a:r>
          </a:p>
          <a:p>
            <a:pPr marL="223200" indent="-223200" algn="l" defTabSz="914400">
              <a:spcBef>
                <a:spcPts val="1800"/>
              </a:spcBef>
              <a:buClr>
                <a:srgbClr val="56C5FF"/>
              </a:buClr>
              <a:buSzPct val="100000"/>
              <a:buFont typeface="Arial"/>
              <a:buChar char="•"/>
            </a:pPr>
            <a:r>
              <a:rPr lang="es-ES" dirty="0" smtClean="0">
                <a:latin typeface="Corbel"/>
              </a:rPr>
              <a:t>Hardware </a:t>
            </a:r>
            <a:r>
              <a:rPr lang="es-ES" dirty="0">
                <a:latin typeface="Corbel"/>
              </a:rPr>
              <a:t>F</a:t>
            </a:r>
            <a:r>
              <a:rPr lang="es-ES" dirty="0" smtClean="0">
                <a:latin typeface="Corbel"/>
              </a:rPr>
              <a:t>ujitsu</a:t>
            </a:r>
            <a:endParaRPr lang="es-ES" dirty="0" smtClean="0">
              <a:latin typeface="Corbel"/>
            </a:endParaRP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Conclusiones</a:t>
            </a:r>
            <a:endParaRPr lang="es-ES" sz="2400" b="0" i="0" dirty="0">
              <a:solidFill>
                <a:schemeClr val="tx1"/>
              </a:solidFill>
              <a:latin typeface="Corbel"/>
              <a:ea typeface="+mn-ea"/>
              <a:cs typeface="+mn-cs"/>
            </a:endParaRPr>
          </a:p>
        </p:txBody>
      </p:sp>
    </p:spTree>
    <p:extLst>
      <p:ext uri="{BB962C8B-B14F-4D97-AF65-F5344CB8AC3E}">
        <p14:creationId xmlns:p14="http://schemas.microsoft.com/office/powerpoint/2010/main" val="3042078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smtClean="0"/>
              <a:t>HARDWARE DE HP</a:t>
            </a:r>
            <a:endParaRPr lang="es-ES" b="1" dirty="0"/>
          </a:p>
        </p:txBody>
      </p:sp>
      <p:sp>
        <p:nvSpPr>
          <p:cNvPr id="3" name="Marcador de contenido 2"/>
          <p:cNvSpPr>
            <a:spLocks noGrp="1"/>
          </p:cNvSpPr>
          <p:nvPr>
            <p:ph idx="1"/>
          </p:nvPr>
        </p:nvSpPr>
        <p:spPr>
          <a:xfrm>
            <a:off x="1522413" y="1904999"/>
            <a:ext cx="7380311" cy="4114801"/>
          </a:xfrm>
        </p:spPr>
        <p:txBody>
          <a:bodyPr>
            <a:normAutofit/>
          </a:bodyPr>
          <a:lstStyle/>
          <a:p>
            <a:r>
              <a:rPr lang="es-ES" sz="2000" dirty="0"/>
              <a:t>Dentro de la marca HP. hemos querido hacer hincapié en los sistemas de misión crítica. Estos sistemas son necesarios cuando se necesita continuidad en empresas que nunca se detienen, cargas de trabajo esenciales y funciones </a:t>
            </a:r>
            <a:r>
              <a:rPr lang="es-ES" sz="2000" dirty="0" smtClean="0"/>
              <a:t>fiables</a:t>
            </a:r>
          </a:p>
          <a:p>
            <a:r>
              <a:rPr lang="es-ES" sz="2000" b="1" dirty="0"/>
              <a:t>Servidor HP </a:t>
            </a:r>
            <a:r>
              <a:rPr lang="es-ES" sz="2000" b="1" dirty="0" err="1"/>
              <a:t>Integrity</a:t>
            </a:r>
            <a:r>
              <a:rPr lang="es-ES" sz="2000" b="1" dirty="0"/>
              <a:t> </a:t>
            </a:r>
            <a:r>
              <a:rPr lang="es-ES" sz="2000" b="1" dirty="0" err="1"/>
              <a:t>Superdome</a:t>
            </a:r>
            <a:r>
              <a:rPr lang="es-ES" sz="2000" b="1" dirty="0"/>
              <a:t> </a:t>
            </a:r>
            <a:r>
              <a:rPr lang="es-ES" sz="2000" b="1" dirty="0" smtClean="0"/>
              <a:t>X</a:t>
            </a:r>
          </a:p>
          <a:p>
            <a:r>
              <a:rPr lang="es-ES" sz="2000" b="1" dirty="0" err="1"/>
              <a:t>Blade</a:t>
            </a:r>
            <a:r>
              <a:rPr lang="es-ES" sz="2000" b="1" dirty="0"/>
              <a:t> de servidor HP </a:t>
            </a:r>
            <a:r>
              <a:rPr lang="es-ES" sz="2000" b="1" dirty="0" err="1"/>
              <a:t>ProLiant</a:t>
            </a:r>
            <a:r>
              <a:rPr lang="es-ES" sz="2000" b="1" dirty="0"/>
              <a:t> BL460c </a:t>
            </a:r>
            <a:r>
              <a:rPr lang="es-ES" sz="2000" b="1" dirty="0" smtClean="0"/>
              <a:t>Gen8</a:t>
            </a:r>
            <a:endParaRPr lang="es-ES" sz="2000" b="1" dirty="0"/>
          </a:p>
        </p:txBody>
      </p:sp>
      <p:pic>
        <p:nvPicPr>
          <p:cNvPr id="9" name="Imagen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20460" y="5203051"/>
            <a:ext cx="1326631" cy="1360875"/>
          </a:xfrm>
          <a:prstGeom prst="rect">
            <a:avLst/>
          </a:prstGeom>
        </p:spPr>
      </p:pic>
      <p:pic>
        <p:nvPicPr>
          <p:cNvPr id="9218" name="Picture 2" descr="Servidor HP Integrity Superdome 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4167" y="1813033"/>
            <a:ext cx="4514850" cy="339090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Blade de servidor HP ProLiant BL460c Gen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22566" y="2600911"/>
            <a:ext cx="3625536" cy="2722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8206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Servidor HP </a:t>
            </a:r>
            <a:r>
              <a:rPr lang="es-ES" b="1" dirty="0" err="1"/>
              <a:t>Integrity</a:t>
            </a:r>
            <a:r>
              <a:rPr lang="es-ES" b="1" dirty="0"/>
              <a:t> </a:t>
            </a:r>
            <a:r>
              <a:rPr lang="es-ES" b="1" dirty="0" err="1"/>
              <a:t>Superdome</a:t>
            </a:r>
            <a:r>
              <a:rPr lang="es-ES" b="1" dirty="0"/>
              <a:t> X</a:t>
            </a:r>
          </a:p>
        </p:txBody>
      </p:sp>
      <p:sp>
        <p:nvSpPr>
          <p:cNvPr id="3" name="Marcador de contenido 2"/>
          <p:cNvSpPr>
            <a:spLocks noGrp="1"/>
          </p:cNvSpPr>
          <p:nvPr>
            <p:ph idx="1"/>
          </p:nvPr>
        </p:nvSpPr>
        <p:spPr>
          <a:xfrm>
            <a:off x="1522413" y="1904999"/>
            <a:ext cx="7380311" cy="4114801"/>
          </a:xfrm>
        </p:spPr>
        <p:txBody>
          <a:bodyPr>
            <a:normAutofit/>
          </a:bodyPr>
          <a:lstStyle/>
          <a:p>
            <a:r>
              <a:rPr lang="es-ES" sz="2000" b="1" dirty="0" smtClean="0"/>
              <a:t>Familia Procesador: </a:t>
            </a:r>
            <a:r>
              <a:rPr lang="es-ES" sz="2000" dirty="0" smtClean="0"/>
              <a:t>Intel</a:t>
            </a:r>
            <a:r>
              <a:rPr lang="es-ES" sz="2000" dirty="0"/>
              <a:t>® </a:t>
            </a:r>
            <a:r>
              <a:rPr lang="es-ES" sz="2000" dirty="0" err="1"/>
              <a:t>Xeon</a:t>
            </a:r>
            <a:r>
              <a:rPr lang="es-ES" sz="2000" dirty="0"/>
              <a:t>® </a:t>
            </a:r>
            <a:r>
              <a:rPr lang="es-ES" sz="2000" dirty="0" smtClean="0"/>
              <a:t>E7 (Hasta 16 procesadores)</a:t>
            </a:r>
          </a:p>
          <a:p>
            <a:r>
              <a:rPr lang="es-ES" sz="2000" b="1" dirty="0" smtClean="0"/>
              <a:t>RAM:  </a:t>
            </a:r>
            <a:r>
              <a:rPr lang="es-ES" sz="2000" dirty="0" smtClean="0"/>
              <a:t>hasta 12 </a:t>
            </a:r>
            <a:r>
              <a:rPr lang="es-ES" sz="2000" dirty="0"/>
              <a:t>TB (384 DIMM de 32 GB)</a:t>
            </a:r>
          </a:p>
          <a:p>
            <a:r>
              <a:rPr lang="es-ES" sz="2000" b="1" dirty="0"/>
              <a:t>Compatibilidad con HP </a:t>
            </a:r>
            <a:r>
              <a:rPr lang="es-ES" sz="2000" b="1" dirty="0" err="1"/>
              <a:t>nPartitions</a:t>
            </a:r>
            <a:r>
              <a:rPr lang="es-ES" sz="2000" b="1" dirty="0"/>
              <a:t> (</a:t>
            </a:r>
            <a:r>
              <a:rPr lang="es-ES" sz="2000" b="1" dirty="0" err="1"/>
              <a:t>nPars</a:t>
            </a:r>
            <a:r>
              <a:rPr lang="es-ES" sz="2000" b="1" dirty="0" smtClean="0"/>
              <a:t>)</a:t>
            </a:r>
          </a:p>
          <a:p>
            <a:r>
              <a:rPr lang="es-ES" sz="2000" b="1" dirty="0"/>
              <a:t>Hasta 8 bahías de interconexión de E/S pueden contener módulos para conmutadores de 10 </a:t>
            </a:r>
            <a:r>
              <a:rPr lang="es-ES" sz="2000" b="1" dirty="0" err="1"/>
              <a:t>GbE</a:t>
            </a:r>
            <a:r>
              <a:rPr lang="es-ES" sz="2000" b="1" dirty="0"/>
              <a:t>, módulos Pass-</a:t>
            </a:r>
            <a:r>
              <a:rPr lang="es-ES" sz="2000" b="1" dirty="0" err="1"/>
              <a:t>thru</a:t>
            </a:r>
            <a:r>
              <a:rPr lang="es-ES" sz="2000" b="1" dirty="0"/>
              <a:t> de 10 </a:t>
            </a:r>
            <a:r>
              <a:rPr lang="es-ES" sz="2000" b="1" dirty="0" err="1"/>
              <a:t>GbE</a:t>
            </a:r>
            <a:r>
              <a:rPr lang="es-ES" sz="2000" b="1" dirty="0"/>
              <a:t> o módulos de interconexión de canal de fibra de 16 GB</a:t>
            </a:r>
            <a:r>
              <a:rPr lang="es-ES" sz="2000" b="1" dirty="0" smtClean="0"/>
              <a:t>.</a:t>
            </a:r>
            <a:endParaRPr lang="es-ES" sz="2000" b="1" dirty="0"/>
          </a:p>
        </p:txBody>
      </p:sp>
      <p:pic>
        <p:nvPicPr>
          <p:cNvPr id="9" name="Imagen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20460" y="5203051"/>
            <a:ext cx="1326631" cy="1360875"/>
          </a:xfrm>
          <a:prstGeom prst="rect">
            <a:avLst/>
          </a:prstGeom>
        </p:spPr>
      </p:pic>
      <p:pic>
        <p:nvPicPr>
          <p:cNvPr id="9218" name="Picture 2" descr="Servidor HP Integrity Superdome 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66620" y="1752788"/>
            <a:ext cx="4514850" cy="3390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981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err="1"/>
              <a:t>Blade</a:t>
            </a:r>
            <a:r>
              <a:rPr lang="es-ES" b="1" dirty="0"/>
              <a:t> de servidor HP </a:t>
            </a:r>
            <a:r>
              <a:rPr lang="es-ES" b="1" dirty="0" err="1"/>
              <a:t>ProLiant</a:t>
            </a:r>
            <a:r>
              <a:rPr lang="es-ES" b="1" dirty="0"/>
              <a:t> BL460c Gen8</a:t>
            </a:r>
          </a:p>
        </p:txBody>
      </p:sp>
      <p:sp>
        <p:nvSpPr>
          <p:cNvPr id="3" name="Marcador de contenido 2"/>
          <p:cNvSpPr>
            <a:spLocks noGrp="1"/>
          </p:cNvSpPr>
          <p:nvPr>
            <p:ph idx="1"/>
          </p:nvPr>
        </p:nvSpPr>
        <p:spPr>
          <a:xfrm>
            <a:off x="1522413" y="1904999"/>
            <a:ext cx="7380311" cy="4114801"/>
          </a:xfrm>
        </p:spPr>
        <p:txBody>
          <a:bodyPr>
            <a:normAutofit/>
          </a:bodyPr>
          <a:lstStyle/>
          <a:p>
            <a:r>
              <a:rPr lang="es-ES" sz="2000" dirty="0"/>
              <a:t>El servidor </a:t>
            </a:r>
            <a:r>
              <a:rPr lang="es-ES" sz="2000" dirty="0" err="1"/>
              <a:t>blade</a:t>
            </a:r>
            <a:r>
              <a:rPr lang="es-ES" sz="2000" dirty="0"/>
              <a:t> HP </a:t>
            </a:r>
            <a:r>
              <a:rPr lang="es-ES" sz="2000" dirty="0" err="1"/>
              <a:t>ProLiant</a:t>
            </a:r>
            <a:r>
              <a:rPr lang="es-ES" sz="2000" dirty="0"/>
              <a:t> BL460c Gen8 es un </a:t>
            </a:r>
            <a:r>
              <a:rPr lang="es-ES" sz="2000" dirty="0" err="1"/>
              <a:t>blade</a:t>
            </a:r>
            <a:r>
              <a:rPr lang="es-ES" sz="2000" dirty="0"/>
              <a:t> de servidor de doble zócalo, diseñado para conseguir un rendimiento sin precedentes, </a:t>
            </a:r>
            <a:r>
              <a:rPr lang="es-ES" sz="2000" dirty="0" smtClean="0"/>
              <a:t>Ofrece </a:t>
            </a:r>
            <a:r>
              <a:rPr lang="es-ES" sz="2000" dirty="0"/>
              <a:t>un mayor rendimiento con un 33% más de recuento de la memoria DIMM, un procesador Intel® </a:t>
            </a:r>
            <a:r>
              <a:rPr lang="es-ES" sz="2000" dirty="0" err="1"/>
              <a:t>Xeon</a:t>
            </a:r>
            <a:r>
              <a:rPr lang="es-ES" sz="2000" dirty="0"/>
              <a:t>® E5-2600 v2, ranuras de E/S más </a:t>
            </a:r>
            <a:r>
              <a:rPr lang="es-ES" sz="2000" dirty="0" smtClean="0"/>
              <a:t>rápidas</a:t>
            </a:r>
          </a:p>
          <a:p>
            <a:r>
              <a:rPr lang="es-ES" sz="2000" b="1" dirty="0" smtClean="0"/>
              <a:t>RAM:  </a:t>
            </a:r>
            <a:r>
              <a:rPr lang="es-ES" sz="2000" dirty="0" smtClean="0"/>
              <a:t>hasta 512 GB (16 DIMM)</a:t>
            </a:r>
            <a:endParaRPr lang="es-ES" sz="2000" dirty="0"/>
          </a:p>
          <a:p>
            <a:pPr fontAlgn="base"/>
            <a:r>
              <a:rPr lang="es-ES" sz="2000" b="1" dirty="0" smtClean="0"/>
              <a:t>Almacenamiento: </a:t>
            </a:r>
            <a:r>
              <a:rPr lang="es-ES" sz="2000" dirty="0" smtClean="0"/>
              <a:t>SAS/SATA/SSD SFF ,Conexión </a:t>
            </a:r>
            <a:r>
              <a:rPr lang="es-ES" sz="2000" dirty="0"/>
              <a:t>en caliente, según </a:t>
            </a:r>
            <a:r>
              <a:rPr lang="es-ES" sz="2000" dirty="0" smtClean="0"/>
              <a:t>modelo</a:t>
            </a:r>
            <a:endParaRPr lang="es-ES" sz="2000" b="1" dirty="0" smtClean="0"/>
          </a:p>
          <a:p>
            <a:r>
              <a:rPr lang="es-ES" sz="2000" b="1" dirty="0"/>
              <a:t>Controlador de </a:t>
            </a:r>
            <a:r>
              <a:rPr lang="es-ES" sz="2000" b="1" dirty="0" smtClean="0"/>
              <a:t>red: </a:t>
            </a:r>
            <a:r>
              <a:rPr lang="es-ES" sz="2000" dirty="0" smtClean="0"/>
              <a:t>Adaptador </a:t>
            </a:r>
            <a:r>
              <a:rPr lang="es-ES" sz="2000" dirty="0" err="1"/>
              <a:t>FlexFabric</a:t>
            </a:r>
            <a:r>
              <a:rPr lang="es-ES" sz="2000" dirty="0"/>
              <a:t> 534FLB de 10 Gb y 2 puertos por </a:t>
            </a:r>
            <a:r>
              <a:rPr lang="es-ES" sz="2000" dirty="0" smtClean="0"/>
              <a:t>controlador</a:t>
            </a:r>
            <a:endParaRPr lang="es-ES" sz="2000" dirty="0"/>
          </a:p>
        </p:txBody>
      </p:sp>
      <p:pic>
        <p:nvPicPr>
          <p:cNvPr id="9" name="Imagen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420460" y="5203051"/>
            <a:ext cx="1326631" cy="1360875"/>
          </a:xfrm>
          <a:prstGeom prst="rect">
            <a:avLst/>
          </a:prstGeom>
        </p:spPr>
      </p:pic>
      <p:pic>
        <p:nvPicPr>
          <p:cNvPr id="6" name="Picture 4" descr="Blade de servidor HP ProLiant BL460c Gen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07692" y="2134851"/>
            <a:ext cx="3625536" cy="2722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9671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a:normAutofit/>
          </a:bodyPr>
          <a:lstStyle/>
          <a:p>
            <a:pPr>
              <a:spcBef>
                <a:spcPts val="0"/>
              </a:spcBef>
            </a:pPr>
            <a:r>
              <a:rPr lang="es-ES" sz="2400" dirty="0" smtClean="0">
                <a:latin typeface="Century Gothic" panose="020B0502020202020204" pitchFamily="34" charset="0"/>
              </a:rPr>
              <a:t>COMPARACIÓN </a:t>
            </a:r>
            <a:r>
              <a:rPr lang="es-ES" sz="2400" dirty="0">
                <a:latin typeface="Century Gothic" panose="020B0502020202020204" pitchFamily="34" charset="0"/>
              </a:rPr>
              <a:t>DEL HARDWARE PARA SERVIDORES IBM, DELL , HP y FUJITSU</a:t>
            </a:r>
            <a:endParaRPr lang="es-ES" sz="2400" i="0" spc="100" baseline="0" dirty="0">
              <a:solidFill>
                <a:schemeClr val="tx1"/>
              </a:solidFill>
              <a:latin typeface="Corbel"/>
            </a:endParaRPr>
          </a:p>
        </p:txBody>
      </p:sp>
      <p:sp>
        <p:nvSpPr>
          <p:cNvPr id="14" name="Marcador de posición de contenido 13"/>
          <p:cNvSpPr>
            <a:spLocks noGrp="1"/>
          </p:cNvSpPr>
          <p:nvPr>
            <p:ph idx="1"/>
          </p:nvPr>
        </p:nvSpPr>
        <p:spPr/>
        <p:txBody>
          <a:bodyPr>
            <a:normAutofit/>
          </a:bodyPr>
          <a:lstStyle/>
          <a:p>
            <a:pPr marL="223200" indent="-223200" algn="l" defTabSz="914400">
              <a:spcBef>
                <a:spcPts val="1800"/>
              </a:spcBef>
              <a:buClr>
                <a:srgbClr val="56C5FF"/>
              </a:buClr>
              <a:buSzPct val="100000"/>
              <a:buFont typeface="Arial"/>
              <a:buChar char="•"/>
            </a:pPr>
            <a:r>
              <a:rPr lang="es-ES" sz="2400" b="0" i="0" dirty="0" smtClean="0">
                <a:solidFill>
                  <a:schemeClr val="tx1">
                    <a:lumMod val="65000"/>
                  </a:schemeClr>
                </a:solidFill>
                <a:latin typeface="Corbel"/>
                <a:ea typeface="+mn-ea"/>
                <a:cs typeface="+mn-cs"/>
              </a:rPr>
              <a:t>Hardware IBM</a:t>
            </a:r>
          </a:p>
          <a:p>
            <a:pPr marL="223200" indent="-223200" algn="l" defTabSz="914400">
              <a:spcBef>
                <a:spcPts val="1800"/>
              </a:spcBef>
              <a:buClr>
                <a:srgbClr val="56C5FF"/>
              </a:buClr>
              <a:buSzPct val="100000"/>
              <a:buFont typeface="Arial"/>
              <a:buChar char="•"/>
            </a:pPr>
            <a:r>
              <a:rPr lang="es-ES" sz="2400" b="0" i="0" dirty="0" smtClean="0">
                <a:solidFill>
                  <a:schemeClr val="tx1">
                    <a:lumMod val="65000"/>
                  </a:schemeClr>
                </a:solidFill>
                <a:latin typeface="Corbel"/>
                <a:ea typeface="+mn-ea"/>
                <a:cs typeface="+mn-cs"/>
              </a:rPr>
              <a:t>Hardware DELL</a:t>
            </a:r>
          </a:p>
          <a:p>
            <a:pPr marL="223200" indent="-223200" algn="l" defTabSz="914400">
              <a:spcBef>
                <a:spcPts val="1800"/>
              </a:spcBef>
              <a:buClr>
                <a:srgbClr val="56C5FF"/>
              </a:buClr>
              <a:buSzPct val="100000"/>
              <a:buFont typeface="Arial"/>
              <a:buChar char="•"/>
            </a:pPr>
            <a:r>
              <a:rPr lang="es-ES" sz="2400" b="0" i="0" dirty="0" smtClean="0">
                <a:solidFill>
                  <a:schemeClr val="tx1">
                    <a:lumMod val="65000"/>
                  </a:schemeClr>
                </a:solidFill>
                <a:latin typeface="Corbel"/>
                <a:ea typeface="+mn-ea"/>
                <a:cs typeface="+mn-cs"/>
              </a:rPr>
              <a:t>Hardware HP</a:t>
            </a:r>
          </a:p>
          <a:p>
            <a:pPr marL="223200" indent="-223200" algn="l" defTabSz="914400">
              <a:spcBef>
                <a:spcPts val="1800"/>
              </a:spcBef>
              <a:buClr>
                <a:srgbClr val="56C5FF"/>
              </a:buClr>
              <a:buSzPct val="100000"/>
              <a:buFont typeface="Arial"/>
              <a:buChar char="•"/>
            </a:pPr>
            <a:r>
              <a:rPr lang="es-ES" dirty="0" smtClean="0">
                <a:latin typeface="Corbel"/>
              </a:rPr>
              <a:t>Hardware </a:t>
            </a:r>
            <a:r>
              <a:rPr lang="es-ES" dirty="0">
                <a:latin typeface="Corbel"/>
              </a:rPr>
              <a:t>F</a:t>
            </a:r>
            <a:r>
              <a:rPr lang="es-ES" dirty="0" smtClean="0">
                <a:latin typeface="Corbel"/>
              </a:rPr>
              <a:t>ujitsu</a:t>
            </a:r>
            <a:endParaRPr lang="es-ES" dirty="0" smtClean="0">
              <a:latin typeface="Corbel"/>
            </a:endParaRP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Conclusiones</a:t>
            </a:r>
            <a:endParaRPr lang="es-ES" sz="2400" b="0" i="0" dirty="0">
              <a:solidFill>
                <a:schemeClr val="tx1"/>
              </a:solidFill>
              <a:latin typeface="Corbel"/>
              <a:ea typeface="+mn-ea"/>
              <a:cs typeface="+mn-cs"/>
            </a:endParaRPr>
          </a:p>
        </p:txBody>
      </p:sp>
    </p:spTree>
    <p:extLst>
      <p:ext uri="{BB962C8B-B14F-4D97-AF65-F5344CB8AC3E}">
        <p14:creationId xmlns:p14="http://schemas.microsoft.com/office/powerpoint/2010/main" val="1476730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smtClean="0"/>
              <a:t>HARDWARE DE FUJITSU</a:t>
            </a:r>
            <a:endParaRPr lang="es-ES" b="1" dirty="0"/>
          </a:p>
        </p:txBody>
      </p:sp>
      <p:sp>
        <p:nvSpPr>
          <p:cNvPr id="3" name="Marcador de contenido 2"/>
          <p:cNvSpPr>
            <a:spLocks noGrp="1"/>
          </p:cNvSpPr>
          <p:nvPr>
            <p:ph idx="1"/>
          </p:nvPr>
        </p:nvSpPr>
        <p:spPr>
          <a:xfrm>
            <a:off x="1522413" y="1904999"/>
            <a:ext cx="7380311" cy="4114801"/>
          </a:xfrm>
        </p:spPr>
        <p:txBody>
          <a:bodyPr>
            <a:normAutofit/>
          </a:bodyPr>
          <a:lstStyle/>
          <a:p>
            <a:r>
              <a:rPr lang="es-ES" sz="2000" dirty="0"/>
              <a:t>Es otra de las grandes empresas del sector, que aparte de ofrecer servicio de dispositivos personales , también fabrica servidores y dispositivos de almacenamiento.</a:t>
            </a:r>
          </a:p>
          <a:p>
            <a:r>
              <a:rPr lang="pt-BR" sz="2000" b="1" dirty="0"/>
              <a:t>Servidores PRIMERGY TX 300 S8</a:t>
            </a:r>
            <a:endParaRPr lang="pt-BR" sz="2000" dirty="0"/>
          </a:p>
          <a:p>
            <a:r>
              <a:rPr lang="es-ES" sz="2000" b="1" dirty="0"/>
              <a:t>Servidor para Rack FUJITSU Server PRIMERGY RX4770 </a:t>
            </a:r>
            <a:r>
              <a:rPr lang="es-ES" sz="2000" b="1" dirty="0" smtClean="0"/>
              <a:t>M1</a:t>
            </a:r>
          </a:p>
          <a:p>
            <a:r>
              <a:rPr lang="es-ES" sz="2000" b="1" dirty="0" err="1" smtClean="0"/>
              <a:t>Switches</a:t>
            </a:r>
            <a:endParaRPr lang="es-ES" sz="2000" b="1" dirty="0" smtClean="0"/>
          </a:p>
          <a:p>
            <a:r>
              <a:rPr lang="es-ES" sz="2000" b="1" dirty="0" smtClean="0"/>
              <a:t>Almacenamiento</a:t>
            </a:r>
            <a:r>
              <a:rPr lang="es-ES" sz="2000" dirty="0" smtClean="0"/>
              <a:t> </a:t>
            </a:r>
            <a:r>
              <a:rPr lang="es-ES" sz="2000" b="1" dirty="0" smtClean="0"/>
              <a:t>ETERNUS </a:t>
            </a:r>
            <a:r>
              <a:rPr lang="es-ES" sz="2000" b="1" dirty="0"/>
              <a:t>CD10000 de Fujitsu</a:t>
            </a:r>
          </a:p>
          <a:p>
            <a:endParaRPr lang="es-ES" sz="2000" b="1" dirty="0"/>
          </a:p>
        </p:txBody>
      </p:sp>
      <p:pic>
        <p:nvPicPr>
          <p:cNvPr id="10242" name="Picture 2" descr="http://fotos.pccomponentes.com/ordenadores_sobremesa/fujitsu_primergy_tx300_s8_formato_torr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016065" y="916518"/>
            <a:ext cx="2980454" cy="298045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10244" name="Picture 4" descr="https://lh3.googleusercontent.com/LH2Sj8n6KSbdjZf2DYKw8tm968QGw7d_p2eshB25Or36esn6v323WaFfTfIEK1TgwffZlVWmfEb6NKHMNiLVV7ZfAWfeUTugGtwy8H_c6d5Pv1wIWwpoNxneMni1fDC9cYmFlM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84402" y="2210259"/>
            <a:ext cx="2676525" cy="1704976"/>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10246" name="Picture 6" descr="Brocade 652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04646" y="3305603"/>
            <a:ext cx="3323536" cy="1283573"/>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10248" name="Picture 8" descr="https://lh5.googleusercontent.com/73tddpdgJ9ayxxvKQPx1-v2lbuLA7qiyQjKfzuqaDfo3MzctAswOW-jxF4B85enIZpma_k7zBLk69J2G_oZkVjuWU8EDYUgbxH14NscvrHfQORixVrwBGWGOrmpKY4MZ7o1XyC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03682" y="4149347"/>
            <a:ext cx="5524500" cy="2133601"/>
          </a:xfrm>
          <a:prstGeom prst="rect">
            <a:avLst/>
          </a:prstGeom>
          <a:noFill/>
          <a:extLst>
            <a:ext uri="{909E8E84-426E-40DD-AFC4-6F175D3DCCD1}">
              <a14:hiddenFill xmlns:a14="http://schemas.microsoft.com/office/drawing/2010/main">
                <a:solidFill>
                  <a:srgbClr val="FFFFFF"/>
                </a:solidFill>
              </a14:hiddenFill>
            </a:ext>
          </a:extLst>
        </p:spPr>
      </p:pic>
      <p:pic>
        <p:nvPicPr>
          <p:cNvPr id="11" name="Imagen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535690" y="5362586"/>
            <a:ext cx="2347488" cy="1203017"/>
          </a:xfrm>
          <a:prstGeom prst="rect">
            <a:avLst/>
          </a:prstGeom>
        </p:spPr>
      </p:pic>
    </p:spTree>
    <p:extLst>
      <p:ext uri="{BB962C8B-B14F-4D97-AF65-F5344CB8AC3E}">
        <p14:creationId xmlns:p14="http://schemas.microsoft.com/office/powerpoint/2010/main" val="438221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Servidores PRIMERGY TX 300 S8</a:t>
            </a:r>
            <a:endParaRPr lang="pt-BR" dirty="0"/>
          </a:p>
        </p:txBody>
      </p:sp>
      <p:sp>
        <p:nvSpPr>
          <p:cNvPr id="3" name="Marcador de contenido 2"/>
          <p:cNvSpPr>
            <a:spLocks noGrp="1"/>
          </p:cNvSpPr>
          <p:nvPr>
            <p:ph idx="1"/>
          </p:nvPr>
        </p:nvSpPr>
        <p:spPr>
          <a:xfrm>
            <a:off x="1522413" y="1904999"/>
            <a:ext cx="7380311" cy="4114801"/>
          </a:xfrm>
        </p:spPr>
        <p:txBody>
          <a:bodyPr>
            <a:normAutofit/>
          </a:bodyPr>
          <a:lstStyle/>
          <a:p>
            <a:pPr marL="0" indent="0">
              <a:buNone/>
            </a:pPr>
            <a:r>
              <a:rPr lang="es-ES" sz="2000" dirty="0"/>
              <a:t>Basados en arquitecturas estándar del sector, </a:t>
            </a:r>
            <a:r>
              <a:rPr lang="es-ES" sz="2000" dirty="0" smtClean="0"/>
              <a:t>Los </a:t>
            </a:r>
            <a:r>
              <a:rPr lang="es-ES" sz="2000" dirty="0"/>
              <a:t>servidores PRIMERGY se amortizan constantemente al aumentar la eficacia operativa de las empresas. El PRIMERGY TX300 S8 es un servidor que ofrece los máximos niveles de rendimiento, </a:t>
            </a:r>
            <a:endParaRPr lang="es-ES" sz="2000" dirty="0" smtClean="0"/>
          </a:p>
          <a:p>
            <a:r>
              <a:rPr lang="es-ES" sz="2000" b="1" dirty="0" smtClean="0"/>
              <a:t>Conexión en caliente</a:t>
            </a:r>
            <a:endParaRPr lang="es-ES" sz="2000" dirty="0"/>
          </a:p>
          <a:p>
            <a:r>
              <a:rPr lang="es-ES" sz="2000" b="1" dirty="0" err="1" smtClean="0"/>
              <a:t>ServerView</a:t>
            </a:r>
            <a:r>
              <a:rPr lang="es-ES" sz="2000" b="1" dirty="0" smtClean="0"/>
              <a:t> suite</a:t>
            </a:r>
          </a:p>
          <a:p>
            <a:r>
              <a:rPr lang="es-ES" sz="2000" b="1" dirty="0" smtClean="0"/>
              <a:t>Familia Intel </a:t>
            </a:r>
            <a:r>
              <a:rPr lang="es-ES" sz="2000" b="1" dirty="0" err="1" smtClean="0"/>
              <a:t>Xeon</a:t>
            </a:r>
            <a:r>
              <a:rPr lang="es-ES" sz="2000" b="1" dirty="0" smtClean="0"/>
              <a:t> E5-2600 v2</a:t>
            </a:r>
          </a:p>
          <a:p>
            <a:r>
              <a:rPr lang="es-ES" sz="2000" b="1" dirty="0"/>
              <a:t>Ampliado escalabilidad de hasta 24 </a:t>
            </a:r>
            <a:r>
              <a:rPr lang="es-ES" sz="2000" b="1" dirty="0" err="1"/>
              <a:t>DIMMs</a:t>
            </a:r>
            <a:r>
              <a:rPr lang="es-ES" sz="2000" b="1" dirty="0"/>
              <a:t> </a:t>
            </a:r>
            <a:endParaRPr lang="es-ES" sz="2000" b="1" dirty="0" smtClean="0"/>
          </a:p>
          <a:p>
            <a:r>
              <a:rPr lang="es-ES" sz="2000" b="1" dirty="0"/>
              <a:t>Administración de energía integral </a:t>
            </a:r>
          </a:p>
        </p:txBody>
      </p:sp>
      <p:pic>
        <p:nvPicPr>
          <p:cNvPr id="6" name="Imagen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35690" y="5362586"/>
            <a:ext cx="2347488" cy="1203017"/>
          </a:xfrm>
          <a:prstGeom prst="rect">
            <a:avLst/>
          </a:prstGeom>
        </p:spPr>
      </p:pic>
      <p:pic>
        <p:nvPicPr>
          <p:cNvPr id="7" name="Picture 2" descr="http://fotos.pccomponentes.com/ordenadores_sobremesa/fujitsu_primergy_tx300_s8_formato_torre.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58945" y="1893304"/>
            <a:ext cx="2980454" cy="298045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495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¿Por qué hemos elegido este trabajo?</a:t>
            </a:r>
            <a:endParaRPr lang="es-ES" dirty="0"/>
          </a:p>
        </p:txBody>
      </p:sp>
      <p:sp>
        <p:nvSpPr>
          <p:cNvPr id="3" name="Marcador de contenido 2"/>
          <p:cNvSpPr>
            <a:spLocks noGrp="1"/>
          </p:cNvSpPr>
          <p:nvPr>
            <p:ph idx="1"/>
          </p:nvPr>
        </p:nvSpPr>
        <p:spPr/>
        <p:txBody>
          <a:bodyPr/>
          <a:lstStyle/>
          <a:p>
            <a:endParaRPr lang="es-ES" dirty="0" smtClean="0"/>
          </a:p>
          <a:p>
            <a:r>
              <a:rPr lang="es-ES" dirty="0" smtClean="0"/>
              <a:t>Curiosidad en las especificaciones técnicas del hardware.</a:t>
            </a:r>
          </a:p>
          <a:p>
            <a:r>
              <a:rPr lang="es-ES" dirty="0" smtClean="0"/>
              <a:t>Para tener futuras referencias</a:t>
            </a:r>
          </a:p>
          <a:p>
            <a:r>
              <a:rPr lang="es-ES" dirty="0" smtClean="0"/>
              <a:t>Si tenemos que adquirir este tipo de equipos, saber cuáles comprar dependiendo de:</a:t>
            </a:r>
          </a:p>
          <a:p>
            <a:pPr lvl="1">
              <a:buFontTx/>
              <a:buChar char="-"/>
            </a:pPr>
            <a:r>
              <a:rPr lang="es-ES" dirty="0"/>
              <a:t>C</a:t>
            </a:r>
            <a:r>
              <a:rPr lang="es-ES" dirty="0" smtClean="0"/>
              <a:t>aracterísticas de éstos.</a:t>
            </a:r>
          </a:p>
          <a:p>
            <a:pPr lvl="1">
              <a:buFontTx/>
              <a:buChar char="-"/>
            </a:pPr>
            <a:r>
              <a:rPr lang="es-ES" dirty="0"/>
              <a:t>N</a:t>
            </a:r>
            <a:r>
              <a:rPr lang="es-ES" dirty="0" smtClean="0"/>
              <a:t>uestras necesidades.</a:t>
            </a:r>
          </a:p>
          <a:p>
            <a:pPr lvl="1">
              <a:buFontTx/>
              <a:buChar char="-"/>
            </a:pPr>
            <a:r>
              <a:rPr lang="es-ES" dirty="0" smtClean="0"/>
              <a:t> </a:t>
            </a:r>
            <a:r>
              <a:rPr lang="es-ES" dirty="0"/>
              <a:t>P</a:t>
            </a:r>
            <a:r>
              <a:rPr lang="es-ES" dirty="0" smtClean="0"/>
              <a:t>resupuesto que tengamos.</a:t>
            </a:r>
            <a:endParaRPr lang="es-ES" dirty="0"/>
          </a:p>
        </p:txBody>
      </p:sp>
    </p:spTree>
    <p:extLst>
      <p:ext uri="{BB962C8B-B14F-4D97-AF65-F5344CB8AC3E}">
        <p14:creationId xmlns:p14="http://schemas.microsoft.com/office/powerpoint/2010/main" val="41107061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Servidor para Rack FUJITSU Server PRIMERGY RX4770 M1</a:t>
            </a:r>
            <a:endParaRPr lang="es-ES" b="1" dirty="0">
              <a:effectLst/>
            </a:endParaRPr>
          </a:p>
        </p:txBody>
      </p:sp>
      <p:sp>
        <p:nvSpPr>
          <p:cNvPr id="3" name="Marcador de contenido 2"/>
          <p:cNvSpPr>
            <a:spLocks noGrp="1"/>
          </p:cNvSpPr>
          <p:nvPr>
            <p:ph idx="1"/>
          </p:nvPr>
        </p:nvSpPr>
        <p:spPr>
          <a:xfrm>
            <a:off x="1522413" y="1904999"/>
            <a:ext cx="7380311" cy="4114801"/>
          </a:xfrm>
        </p:spPr>
        <p:txBody>
          <a:bodyPr>
            <a:normAutofit/>
          </a:bodyPr>
          <a:lstStyle/>
          <a:p>
            <a:pPr marL="0" indent="0">
              <a:buNone/>
            </a:pPr>
            <a:r>
              <a:rPr lang="es-ES" sz="2000" dirty="0"/>
              <a:t>Este modelo, que ha sido pensado directamente para que las empresas puedan enfrentarse a los retos </a:t>
            </a:r>
            <a:r>
              <a:rPr lang="es-ES" sz="2000" dirty="0" smtClean="0"/>
              <a:t>del Cloud Computing </a:t>
            </a:r>
            <a:r>
              <a:rPr lang="es-ES" sz="2000" dirty="0"/>
              <a:t>y la movilidad social, pero también para aprovechar los beneficios de Big Data, </a:t>
            </a:r>
            <a:r>
              <a:rPr lang="es-ES" sz="2000" dirty="0" smtClean="0"/>
              <a:t>se </a:t>
            </a:r>
            <a:r>
              <a:rPr lang="es-ES" sz="2000" dirty="0"/>
              <a:t>trata de un servidor en rack con cuatro sockets alimentado con un chip Intel </a:t>
            </a:r>
            <a:r>
              <a:rPr lang="es-ES" sz="2000" dirty="0" err="1"/>
              <a:t>Xeon</a:t>
            </a:r>
            <a:r>
              <a:rPr lang="es-ES" sz="2000" dirty="0"/>
              <a:t> E7-4800/8800v2 de hasta 60 núcleos</a:t>
            </a:r>
            <a:r>
              <a:rPr lang="es-ES" sz="2000" dirty="0" smtClean="0"/>
              <a:t>.</a:t>
            </a:r>
          </a:p>
          <a:p>
            <a:r>
              <a:rPr lang="es-ES" sz="2000" b="1" dirty="0" smtClean="0"/>
              <a:t>RAM: </a:t>
            </a:r>
            <a:r>
              <a:rPr lang="es-ES" sz="2000" dirty="0" smtClean="0"/>
              <a:t>Hasta 6 TB</a:t>
            </a:r>
          </a:p>
          <a:p>
            <a:r>
              <a:rPr lang="es-ES" sz="2000" dirty="0" smtClean="0"/>
              <a:t>Rebaja los </a:t>
            </a:r>
            <a:r>
              <a:rPr lang="es-ES" sz="2000" dirty="0"/>
              <a:t>gastos operativos un 70% y que ofrece “una relación de 3:1 en comparación con la </a:t>
            </a:r>
            <a:r>
              <a:rPr lang="es-ES" sz="2000" dirty="0" smtClean="0"/>
              <a:t>generación anterior</a:t>
            </a:r>
            <a:endParaRPr lang="es-ES" sz="2000" b="1" dirty="0"/>
          </a:p>
        </p:txBody>
      </p:sp>
      <p:pic>
        <p:nvPicPr>
          <p:cNvPr id="6" name="Imagen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35690" y="5362586"/>
            <a:ext cx="2347488" cy="1203017"/>
          </a:xfrm>
          <a:prstGeom prst="rect">
            <a:avLst/>
          </a:prstGeom>
        </p:spPr>
      </p:pic>
      <p:pic>
        <p:nvPicPr>
          <p:cNvPr id="8" name="Picture 4" descr="https://lh3.googleusercontent.com/LH2Sj8n6KSbdjZf2DYKw8tm968QGw7d_p2eshB25Or36esn6v323WaFfTfIEK1TgwffZlVWmfEb6NKHMNiLVV7ZfAWfeUTugGtwy8H_c6d5Pv1wIWwpoNxneMni1fDC9cYmFlMk"/>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4024" y="2508415"/>
            <a:ext cx="3262642" cy="207833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3254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err="1" smtClean="0"/>
              <a:t>Switches</a:t>
            </a:r>
            <a:r>
              <a:rPr lang="es-ES" b="1" dirty="0" smtClean="0"/>
              <a:t> </a:t>
            </a:r>
            <a:r>
              <a:rPr lang="es-ES" b="1" dirty="0" err="1" smtClean="0"/>
              <a:t>Brocade</a:t>
            </a:r>
            <a:r>
              <a:rPr lang="es-ES" b="1" dirty="0" smtClean="0"/>
              <a:t> 6520</a:t>
            </a:r>
            <a:endParaRPr lang="es-ES" b="1" dirty="0">
              <a:effectLst/>
            </a:endParaRPr>
          </a:p>
        </p:txBody>
      </p:sp>
      <p:sp>
        <p:nvSpPr>
          <p:cNvPr id="3" name="Marcador de contenido 2"/>
          <p:cNvSpPr>
            <a:spLocks noGrp="1"/>
          </p:cNvSpPr>
          <p:nvPr>
            <p:ph idx="1"/>
          </p:nvPr>
        </p:nvSpPr>
        <p:spPr>
          <a:xfrm>
            <a:off x="1522413" y="1904999"/>
            <a:ext cx="6135195" cy="4114801"/>
          </a:xfrm>
        </p:spPr>
        <p:txBody>
          <a:bodyPr>
            <a:normAutofit/>
          </a:bodyPr>
          <a:lstStyle/>
          <a:p>
            <a:r>
              <a:rPr lang="es-ES" sz="2000" dirty="0"/>
              <a:t>Proporciona una alta escalabilidad en un conmutador de 96 puertos </a:t>
            </a:r>
          </a:p>
          <a:p>
            <a:r>
              <a:rPr lang="es-ES" sz="2000" dirty="0" smtClean="0"/>
              <a:t>Mejora </a:t>
            </a:r>
            <a:r>
              <a:rPr lang="es-ES" sz="2000" dirty="0"/>
              <a:t>de la disponibilidad y capacidad de gestión con </a:t>
            </a:r>
            <a:r>
              <a:rPr lang="es-ES" sz="2000" dirty="0" smtClean="0"/>
              <a:t>inteligencia </a:t>
            </a:r>
            <a:r>
              <a:rPr lang="es-ES" sz="2000" dirty="0"/>
              <a:t>distribuida en toda la red</a:t>
            </a:r>
          </a:p>
          <a:p>
            <a:r>
              <a:rPr lang="es-ES" sz="2000" dirty="0" smtClean="0"/>
              <a:t>Hasta </a:t>
            </a:r>
            <a:r>
              <a:rPr lang="es-ES" sz="2000" dirty="0"/>
              <a:t>ocho “in-</a:t>
            </a:r>
            <a:r>
              <a:rPr lang="es-ES" sz="2000" dirty="0" err="1"/>
              <a:t>flight</a:t>
            </a:r>
            <a:r>
              <a:rPr lang="es-ES" sz="2000" dirty="0"/>
              <a:t>” puertos de cifrado y compresión y ahorro de ancho de banda</a:t>
            </a:r>
          </a:p>
          <a:p>
            <a:pPr marL="0" indent="0">
              <a:buNone/>
            </a:pPr>
            <a:r>
              <a:rPr lang="es-ES" sz="2000" dirty="0"/>
              <a:t/>
            </a:r>
            <a:br>
              <a:rPr lang="es-ES" sz="2000" dirty="0"/>
            </a:br>
            <a:endParaRPr lang="es-ES" sz="2000" b="1" dirty="0"/>
          </a:p>
        </p:txBody>
      </p:sp>
      <p:pic>
        <p:nvPicPr>
          <p:cNvPr id="6" name="Imagen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35690" y="5362586"/>
            <a:ext cx="2347488" cy="1203017"/>
          </a:xfrm>
          <a:prstGeom prst="rect">
            <a:avLst/>
          </a:prstGeom>
        </p:spPr>
      </p:pic>
      <p:pic>
        <p:nvPicPr>
          <p:cNvPr id="7" name="Picture 6" descr="Brocade 65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7608" y="2348880"/>
            <a:ext cx="4639128" cy="179166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000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Almacenamiento</a:t>
            </a:r>
            <a:r>
              <a:rPr lang="es-ES" dirty="0"/>
              <a:t> </a:t>
            </a:r>
            <a:r>
              <a:rPr lang="es-ES" b="1" dirty="0"/>
              <a:t>ETERNUS CD10000 de Fujitsu</a:t>
            </a:r>
          </a:p>
        </p:txBody>
      </p:sp>
      <p:sp>
        <p:nvSpPr>
          <p:cNvPr id="3" name="Marcador de contenido 2"/>
          <p:cNvSpPr>
            <a:spLocks noGrp="1"/>
          </p:cNvSpPr>
          <p:nvPr>
            <p:ph idx="1"/>
          </p:nvPr>
        </p:nvSpPr>
        <p:spPr>
          <a:xfrm>
            <a:off x="1522413" y="1904999"/>
            <a:ext cx="7380311" cy="4114801"/>
          </a:xfrm>
        </p:spPr>
        <p:txBody>
          <a:bodyPr>
            <a:normAutofit/>
          </a:bodyPr>
          <a:lstStyle/>
          <a:p>
            <a:pPr marL="0" indent="0">
              <a:buNone/>
            </a:pPr>
            <a:r>
              <a:rPr lang="es-ES" sz="2000" dirty="0"/>
              <a:t>C</a:t>
            </a:r>
            <a:r>
              <a:rPr lang="es-ES" sz="2000" dirty="0" smtClean="0"/>
              <a:t>ubre </a:t>
            </a:r>
            <a:r>
              <a:rPr lang="es-ES" sz="2000" dirty="0"/>
              <a:t>las necesidades de las organizaciones que disponen de grandes volúmenes de información y tienen necesidades de acceder a ella de forma concurrente. </a:t>
            </a:r>
            <a:r>
              <a:rPr lang="es-ES" sz="2000" dirty="0" smtClean="0"/>
              <a:t>ofrece </a:t>
            </a:r>
            <a:r>
              <a:rPr lang="es-ES" sz="2000" dirty="0"/>
              <a:t>gran escalabilidad de forma gradual, fiabilidad y máxima </a:t>
            </a:r>
            <a:r>
              <a:rPr lang="es-ES" sz="2000" dirty="0" smtClean="0"/>
              <a:t>disponibilidad.</a:t>
            </a:r>
          </a:p>
          <a:p>
            <a:pPr marL="0" indent="0">
              <a:buNone/>
            </a:pPr>
            <a:r>
              <a:rPr lang="es-ES" sz="2000" dirty="0"/>
              <a:t>E</a:t>
            </a:r>
            <a:r>
              <a:rPr lang="es-ES" sz="2000" dirty="0" smtClean="0"/>
              <a:t>s </a:t>
            </a:r>
            <a:r>
              <a:rPr lang="es-ES" sz="2000" dirty="0"/>
              <a:t>un </a:t>
            </a:r>
            <a:r>
              <a:rPr lang="es-ES" sz="2000" b="1" dirty="0"/>
              <a:t>sistema de almacenamiento definido por software</a:t>
            </a:r>
            <a:r>
              <a:rPr lang="es-ES" sz="2000" dirty="0"/>
              <a:t> dotado de inteligencia para disponer los datos de forma adecuada dentro del sistema y poder recuperarlos y optimizar el </a:t>
            </a:r>
            <a:r>
              <a:rPr lang="es-ES" sz="2000" dirty="0" smtClean="0"/>
              <a:t>espacio.</a:t>
            </a:r>
            <a:endParaRPr lang="es-ES" sz="2000" dirty="0" smtClean="0"/>
          </a:p>
          <a:p>
            <a:pPr marL="0" indent="0">
              <a:buNone/>
            </a:pPr>
            <a:r>
              <a:rPr lang="es-ES" sz="2000" dirty="0"/>
              <a:t>P</a:t>
            </a:r>
            <a:r>
              <a:rPr lang="es-ES" sz="2000" dirty="0" smtClean="0"/>
              <a:t>ermite </a:t>
            </a:r>
            <a:r>
              <a:rPr lang="es-ES" sz="2000" dirty="0"/>
              <a:t>ir añadiendo capacidad de almacenamiento de forma granular añadiendo nodos de 12 TB, 24 TB o 252 TB, </a:t>
            </a:r>
            <a:r>
              <a:rPr lang="es-ES" sz="2000" b="1" dirty="0"/>
              <a:t>pudiendo llegar hasta 56 </a:t>
            </a:r>
            <a:r>
              <a:rPr lang="es-ES" sz="2000" b="1" dirty="0" err="1"/>
              <a:t>Petabytes</a:t>
            </a:r>
            <a:r>
              <a:rPr lang="es-ES" sz="2000" b="1" dirty="0"/>
              <a:t> de capacidad</a:t>
            </a:r>
            <a:r>
              <a:rPr lang="es-ES" sz="2000" dirty="0" smtClean="0"/>
              <a:t>.</a:t>
            </a:r>
          </a:p>
          <a:p>
            <a:pPr marL="0" indent="0">
              <a:buNone/>
            </a:pPr>
            <a:r>
              <a:rPr lang="es-ES" sz="2000" dirty="0"/>
              <a:t>C</a:t>
            </a:r>
            <a:r>
              <a:rPr lang="es-ES" sz="2000" dirty="0" smtClean="0"/>
              <a:t>onexión </a:t>
            </a:r>
            <a:r>
              <a:rPr lang="es-ES" sz="2000" dirty="0"/>
              <a:t>con los usuarios es mediante una red IP de 10 Gigabit </a:t>
            </a:r>
            <a:r>
              <a:rPr lang="es-ES" sz="2000" dirty="0" smtClean="0"/>
              <a:t>Ethernet.</a:t>
            </a:r>
            <a:endParaRPr lang="es-ES" sz="2000" b="1" dirty="0"/>
          </a:p>
        </p:txBody>
      </p:sp>
      <p:pic>
        <p:nvPicPr>
          <p:cNvPr id="6" name="Imagen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35690" y="5362586"/>
            <a:ext cx="2347488" cy="1203017"/>
          </a:xfrm>
          <a:prstGeom prst="rect">
            <a:avLst/>
          </a:prstGeom>
        </p:spPr>
      </p:pic>
      <p:pic>
        <p:nvPicPr>
          <p:cNvPr id="7" name="Picture 2" descr="http://fotos.pccomponentes.com/ordenadores_sobremesa/fujitsu_primergy_tx300_s8_formato_torre.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58945" y="1893304"/>
            <a:ext cx="2980454" cy="298045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712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a:normAutofit/>
          </a:bodyPr>
          <a:lstStyle/>
          <a:p>
            <a:pPr>
              <a:spcBef>
                <a:spcPts val="0"/>
              </a:spcBef>
            </a:pPr>
            <a:r>
              <a:rPr lang="es-ES" sz="2400" dirty="0" smtClean="0">
                <a:latin typeface="Century Gothic" panose="020B0502020202020204" pitchFamily="34" charset="0"/>
              </a:rPr>
              <a:t>COMPARACIÓN </a:t>
            </a:r>
            <a:r>
              <a:rPr lang="es-ES" sz="2400" dirty="0">
                <a:latin typeface="Century Gothic" panose="020B0502020202020204" pitchFamily="34" charset="0"/>
              </a:rPr>
              <a:t>DEL HARDWARE PARA SERVIDORES IBM, DELL , HP y FUJITSU</a:t>
            </a:r>
            <a:endParaRPr lang="es-ES" sz="2400" i="0" spc="100" baseline="0" dirty="0">
              <a:solidFill>
                <a:schemeClr val="tx1"/>
              </a:solidFill>
              <a:latin typeface="Corbel"/>
            </a:endParaRPr>
          </a:p>
        </p:txBody>
      </p:sp>
      <p:sp>
        <p:nvSpPr>
          <p:cNvPr id="14" name="Marcador de posición de contenido 13"/>
          <p:cNvSpPr>
            <a:spLocks noGrp="1"/>
          </p:cNvSpPr>
          <p:nvPr>
            <p:ph idx="1"/>
          </p:nvPr>
        </p:nvSpPr>
        <p:spPr/>
        <p:txBody>
          <a:bodyPr>
            <a:normAutofit/>
          </a:bodyPr>
          <a:lstStyle/>
          <a:p>
            <a:pPr marL="223200" indent="-223200" algn="l" defTabSz="914400">
              <a:spcBef>
                <a:spcPts val="1800"/>
              </a:spcBef>
              <a:buClr>
                <a:srgbClr val="56C5FF"/>
              </a:buClr>
              <a:buSzPct val="100000"/>
              <a:buFont typeface="Arial"/>
              <a:buChar char="•"/>
            </a:pPr>
            <a:r>
              <a:rPr lang="es-ES" sz="2400" b="0" i="0" dirty="0" smtClean="0">
                <a:solidFill>
                  <a:schemeClr val="tx1">
                    <a:lumMod val="65000"/>
                  </a:schemeClr>
                </a:solidFill>
                <a:latin typeface="Corbel"/>
                <a:ea typeface="+mn-ea"/>
                <a:cs typeface="+mn-cs"/>
              </a:rPr>
              <a:t>Hardware IBM</a:t>
            </a:r>
          </a:p>
          <a:p>
            <a:pPr marL="223200" indent="-223200" algn="l" defTabSz="914400">
              <a:spcBef>
                <a:spcPts val="1800"/>
              </a:spcBef>
              <a:buClr>
                <a:srgbClr val="56C5FF"/>
              </a:buClr>
              <a:buSzPct val="100000"/>
              <a:buFont typeface="Arial"/>
              <a:buChar char="•"/>
            </a:pPr>
            <a:r>
              <a:rPr lang="es-ES" sz="2400" b="0" i="0" dirty="0" smtClean="0">
                <a:solidFill>
                  <a:schemeClr val="tx1">
                    <a:lumMod val="65000"/>
                  </a:schemeClr>
                </a:solidFill>
                <a:latin typeface="Corbel"/>
                <a:ea typeface="+mn-ea"/>
                <a:cs typeface="+mn-cs"/>
              </a:rPr>
              <a:t>Hardware DELL</a:t>
            </a:r>
          </a:p>
          <a:p>
            <a:pPr marL="223200" indent="-223200" algn="l" defTabSz="914400">
              <a:spcBef>
                <a:spcPts val="1800"/>
              </a:spcBef>
              <a:buClr>
                <a:srgbClr val="56C5FF"/>
              </a:buClr>
              <a:buSzPct val="100000"/>
              <a:buFont typeface="Arial"/>
              <a:buChar char="•"/>
            </a:pPr>
            <a:r>
              <a:rPr lang="es-ES" sz="2400" b="0" i="0" dirty="0" smtClean="0">
                <a:solidFill>
                  <a:schemeClr val="tx1">
                    <a:lumMod val="65000"/>
                  </a:schemeClr>
                </a:solidFill>
                <a:latin typeface="Corbel"/>
                <a:ea typeface="+mn-ea"/>
                <a:cs typeface="+mn-cs"/>
              </a:rPr>
              <a:t>Hardware HP</a:t>
            </a:r>
          </a:p>
          <a:p>
            <a:pPr marL="223200" indent="-223200" algn="l" defTabSz="914400">
              <a:spcBef>
                <a:spcPts val="1800"/>
              </a:spcBef>
              <a:buClr>
                <a:srgbClr val="56C5FF"/>
              </a:buClr>
              <a:buSzPct val="100000"/>
              <a:buFont typeface="Arial"/>
              <a:buChar char="•"/>
            </a:pPr>
            <a:r>
              <a:rPr lang="es-ES" dirty="0" smtClean="0">
                <a:solidFill>
                  <a:schemeClr val="tx1">
                    <a:lumMod val="65000"/>
                  </a:schemeClr>
                </a:solidFill>
                <a:latin typeface="Corbel"/>
              </a:rPr>
              <a:t>Hardware </a:t>
            </a:r>
            <a:r>
              <a:rPr lang="es-ES" dirty="0">
                <a:solidFill>
                  <a:schemeClr val="tx1">
                    <a:lumMod val="65000"/>
                  </a:schemeClr>
                </a:solidFill>
                <a:latin typeface="Corbel"/>
              </a:rPr>
              <a:t>F</a:t>
            </a:r>
            <a:r>
              <a:rPr lang="es-ES" dirty="0" smtClean="0">
                <a:solidFill>
                  <a:schemeClr val="tx1">
                    <a:lumMod val="65000"/>
                  </a:schemeClr>
                </a:solidFill>
                <a:latin typeface="Corbel"/>
              </a:rPr>
              <a:t>ujitsu</a:t>
            </a:r>
            <a:endParaRPr lang="es-ES" dirty="0" smtClean="0">
              <a:solidFill>
                <a:schemeClr val="tx1">
                  <a:lumMod val="65000"/>
                </a:schemeClr>
              </a:solidFill>
              <a:latin typeface="Corbel"/>
            </a:endParaRP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Conclusiones</a:t>
            </a:r>
            <a:endParaRPr lang="es-ES" sz="2400" b="0" i="0" dirty="0">
              <a:solidFill>
                <a:schemeClr val="tx1"/>
              </a:solidFill>
              <a:latin typeface="Corbel"/>
              <a:ea typeface="+mn-ea"/>
              <a:cs typeface="+mn-cs"/>
            </a:endParaRPr>
          </a:p>
        </p:txBody>
      </p:sp>
    </p:spTree>
    <p:extLst>
      <p:ext uri="{BB962C8B-B14F-4D97-AF65-F5344CB8AC3E}">
        <p14:creationId xmlns:p14="http://schemas.microsoft.com/office/powerpoint/2010/main" val="2855882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Conclusiones</a:t>
            </a:r>
            <a:endParaRPr lang="es-ES" dirty="0"/>
          </a:p>
        </p:txBody>
      </p:sp>
      <p:sp>
        <p:nvSpPr>
          <p:cNvPr id="3" name="Marcador de contenido 2"/>
          <p:cNvSpPr>
            <a:spLocks noGrp="1"/>
          </p:cNvSpPr>
          <p:nvPr>
            <p:ph idx="1"/>
          </p:nvPr>
        </p:nvSpPr>
        <p:spPr/>
        <p:txBody>
          <a:bodyPr>
            <a:normAutofit lnSpcReduction="10000"/>
          </a:bodyPr>
          <a:lstStyle/>
          <a:p>
            <a:pPr marL="0" indent="0">
              <a:buNone/>
            </a:pPr>
            <a:r>
              <a:rPr lang="es-ES" dirty="0"/>
              <a:t>Probablemente los fabricantes más completos y con mejor servicio sean DELL  e IBM, ya que al tener gran variedad de productos así como software específico para ellos, siempre encontrarás un modelo que no se te vaya mucho de presupuesto y que cubra tus necesidades. </a:t>
            </a:r>
            <a:endParaRPr lang="es-ES" dirty="0" smtClean="0"/>
          </a:p>
          <a:p>
            <a:pPr marL="0" indent="0">
              <a:buNone/>
            </a:pPr>
            <a:r>
              <a:rPr lang="es-ES" dirty="0"/>
              <a:t/>
            </a:r>
            <a:br>
              <a:rPr lang="es-ES" dirty="0"/>
            </a:br>
            <a:r>
              <a:rPr lang="es-ES" dirty="0"/>
              <a:t>Realmente las diferencias de precio no son muchas, modelos similares en características tienen precios bastante similares independientemente del fabricante. </a:t>
            </a:r>
          </a:p>
          <a:p>
            <a:pPr marL="0" indent="0">
              <a:buNone/>
            </a:pPr>
            <a:r>
              <a:rPr lang="es-ES" dirty="0" smtClean="0"/>
              <a:t>A </a:t>
            </a:r>
            <a:r>
              <a:rPr lang="es-ES" dirty="0"/>
              <a:t>nivel de uso personal o pequeña empresa cualquiera de los cuatro tienen productos de calidad y a un precio bajo, pero para grandes empresas y centros de datos, DELL e IBM son los más completos </a:t>
            </a:r>
          </a:p>
        </p:txBody>
      </p:sp>
    </p:spTree>
    <p:extLst>
      <p:ext uri="{BB962C8B-B14F-4D97-AF65-F5344CB8AC3E}">
        <p14:creationId xmlns:p14="http://schemas.microsoft.com/office/powerpoint/2010/main" val="3029682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Referencias</a:t>
            </a:r>
            <a:endParaRPr lang="es-ES" dirty="0"/>
          </a:p>
        </p:txBody>
      </p:sp>
      <p:sp>
        <p:nvSpPr>
          <p:cNvPr id="3" name="Marcador de contenido 2"/>
          <p:cNvSpPr>
            <a:spLocks noGrp="1"/>
          </p:cNvSpPr>
          <p:nvPr>
            <p:ph idx="1"/>
          </p:nvPr>
        </p:nvSpPr>
        <p:spPr/>
        <p:txBody>
          <a:bodyPr/>
          <a:lstStyle/>
          <a:p>
            <a:endParaRPr lang="es-ES" b="1" dirty="0" smtClean="0"/>
          </a:p>
          <a:p>
            <a:r>
              <a:rPr lang="es-ES" b="1" dirty="0" smtClean="0"/>
              <a:t>http</a:t>
            </a:r>
            <a:r>
              <a:rPr lang="es-ES" b="1" dirty="0"/>
              <a:t>://www.dell.com</a:t>
            </a:r>
          </a:p>
          <a:p>
            <a:r>
              <a:rPr lang="es-ES" b="1" dirty="0"/>
              <a:t>http://www.ibm.com</a:t>
            </a:r>
          </a:p>
          <a:p>
            <a:r>
              <a:rPr lang="es-ES" b="1" dirty="0"/>
              <a:t>http://www.fujitsu.com</a:t>
            </a:r>
          </a:p>
          <a:p>
            <a:r>
              <a:rPr lang="es-ES" b="1" dirty="0"/>
              <a:t>http://www.hp.com</a:t>
            </a:r>
            <a:endParaRPr lang="es-ES" dirty="0"/>
          </a:p>
        </p:txBody>
      </p:sp>
    </p:spTree>
    <p:extLst>
      <p:ext uri="{BB962C8B-B14F-4D97-AF65-F5344CB8AC3E}">
        <p14:creationId xmlns:p14="http://schemas.microsoft.com/office/powerpoint/2010/main" val="42521136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a:normAutofit/>
          </a:bodyPr>
          <a:lstStyle/>
          <a:p>
            <a:pPr>
              <a:spcBef>
                <a:spcPts val="0"/>
              </a:spcBef>
            </a:pPr>
            <a:r>
              <a:rPr lang="es-ES" sz="2400" dirty="0" smtClean="0">
                <a:latin typeface="Century Gothic" panose="020B0502020202020204" pitchFamily="34" charset="0"/>
              </a:rPr>
              <a:t>COMPARACIÓN </a:t>
            </a:r>
            <a:r>
              <a:rPr lang="es-ES" sz="2400" dirty="0">
                <a:latin typeface="Century Gothic" panose="020B0502020202020204" pitchFamily="34" charset="0"/>
              </a:rPr>
              <a:t>DEL HARDWARE PARA SERVIDORES IBM, DELL , HP y FUJITSU</a:t>
            </a:r>
            <a:endParaRPr lang="es-ES" sz="2400" i="0" spc="100" baseline="0" dirty="0">
              <a:solidFill>
                <a:schemeClr val="tx1"/>
              </a:solidFill>
              <a:latin typeface="Corbel"/>
            </a:endParaRPr>
          </a:p>
        </p:txBody>
      </p:sp>
      <p:sp>
        <p:nvSpPr>
          <p:cNvPr id="14" name="Marcador de posición de contenido 13"/>
          <p:cNvSpPr>
            <a:spLocks noGrp="1"/>
          </p:cNvSpPr>
          <p:nvPr>
            <p:ph idx="1"/>
          </p:nvPr>
        </p:nvSpPr>
        <p:spPr/>
        <p:txBody>
          <a:bodyPr>
            <a:normAutofit/>
          </a:bodyPr>
          <a:lstStyle/>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Hardware IBM</a:t>
            </a: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Hardware DELL</a:t>
            </a: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Hardware HP</a:t>
            </a:r>
          </a:p>
          <a:p>
            <a:pPr marL="223200" indent="-223200" algn="l" defTabSz="914400">
              <a:spcBef>
                <a:spcPts val="1800"/>
              </a:spcBef>
              <a:buClr>
                <a:srgbClr val="56C5FF"/>
              </a:buClr>
              <a:buSzPct val="100000"/>
              <a:buFont typeface="Arial"/>
              <a:buChar char="•"/>
            </a:pPr>
            <a:r>
              <a:rPr lang="es-ES" dirty="0" smtClean="0">
                <a:latin typeface="Corbel"/>
              </a:rPr>
              <a:t>Hardware </a:t>
            </a:r>
            <a:r>
              <a:rPr lang="es-ES" dirty="0">
                <a:latin typeface="Corbel"/>
              </a:rPr>
              <a:t>F</a:t>
            </a:r>
            <a:r>
              <a:rPr lang="es-ES" dirty="0" smtClean="0">
                <a:latin typeface="Corbel"/>
              </a:rPr>
              <a:t>ujitsu</a:t>
            </a:r>
            <a:endParaRPr lang="es-ES" dirty="0" smtClean="0">
              <a:latin typeface="Corbel"/>
            </a:endParaRP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Conclusiones </a:t>
            </a:r>
            <a:endParaRPr lang="es-ES" sz="2400" b="0" i="0" dirty="0">
              <a:solidFill>
                <a:schemeClr val="tx1"/>
              </a:solidFill>
              <a:latin typeface="Corbel"/>
              <a:ea typeface="+mn-ea"/>
              <a:cs typeface="+mn-cs"/>
            </a:endParaRP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HARDWARE DE IBM</a:t>
            </a:r>
            <a:endParaRPr lang="es-ES" dirty="0"/>
          </a:p>
        </p:txBody>
      </p:sp>
      <p:sp>
        <p:nvSpPr>
          <p:cNvPr id="3" name="Marcador de contenido 2"/>
          <p:cNvSpPr>
            <a:spLocks noGrp="1"/>
          </p:cNvSpPr>
          <p:nvPr>
            <p:ph idx="1"/>
          </p:nvPr>
        </p:nvSpPr>
        <p:spPr>
          <a:xfrm>
            <a:off x="1522413" y="1904999"/>
            <a:ext cx="7380311" cy="4114801"/>
          </a:xfrm>
        </p:spPr>
        <p:txBody>
          <a:bodyPr>
            <a:normAutofit/>
          </a:bodyPr>
          <a:lstStyle/>
          <a:p>
            <a:r>
              <a:rPr lang="es-ES" sz="2000" dirty="0"/>
              <a:t>Entre los distintos tipos de servidores de IBM que hemos encontrado, el que mejor características recogía según nuestro criterio han sido los </a:t>
            </a:r>
            <a:r>
              <a:rPr lang="es-ES" sz="2000" dirty="0" err="1"/>
              <a:t>BladeCenter</a:t>
            </a:r>
            <a:r>
              <a:rPr lang="es-ES" sz="2000" dirty="0"/>
              <a:t>, pertenecientes ahora a la marca LENOVO</a:t>
            </a:r>
            <a:r>
              <a:rPr lang="es-ES" sz="2000" dirty="0" smtClean="0"/>
              <a:t>.</a:t>
            </a:r>
          </a:p>
          <a:p>
            <a:r>
              <a:rPr lang="es-ES" sz="2000" b="1" dirty="0"/>
              <a:t>Lenovo </a:t>
            </a:r>
            <a:r>
              <a:rPr lang="es-ES" sz="2000" b="1" dirty="0" err="1"/>
              <a:t>BladeCenter</a:t>
            </a:r>
            <a:r>
              <a:rPr lang="es-ES" sz="2000" b="1" dirty="0"/>
              <a:t> HS23</a:t>
            </a:r>
          </a:p>
          <a:p>
            <a:r>
              <a:rPr lang="es-ES" sz="2000" b="1" dirty="0"/>
              <a:t>IBM </a:t>
            </a:r>
            <a:r>
              <a:rPr lang="es-ES" sz="2000" b="1" dirty="0" err="1"/>
              <a:t>Power</a:t>
            </a:r>
            <a:r>
              <a:rPr lang="es-ES" sz="2000" b="1" dirty="0"/>
              <a:t> 795</a:t>
            </a:r>
            <a:endParaRPr lang="es-ES" sz="2000"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902724" y="5445224"/>
            <a:ext cx="2857600" cy="1143040"/>
          </a:xfrm>
          <a:prstGeom prst="rect">
            <a:avLst/>
          </a:prstGeom>
        </p:spPr>
      </p:pic>
      <p:pic>
        <p:nvPicPr>
          <p:cNvPr id="1030" name="Picture 6" descr="https://lh5.googleusercontent.com/YV3TIf8EbSunKgAqleD8AZvbJ5zmZPJbUgi72hahNA8qUpBvbwQ3AJAZyorWfI2GlJJOzWr4rtowbJpXDOJainKaLUoej4FA-p4TnxPZDNF7drSY3pCl5BJ1-JC9rCYvIOFLVM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66371" y="2070009"/>
            <a:ext cx="2400791" cy="1866615"/>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1028" name="Picture 4" descr="https://lh5.googleusercontent.com/uyyiHTN2hEqEXchT3R_lxSJVfR-elBXtncy49-h_oycWgVOtQR7aRIoBBGtbw2WjCK01FG2seb04Nq-i6G-km9-70pTQH0s7Y5EnLAZQ5jKzZshbrIR7dLbraqqD4GqFR-22Ui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62764" y="3003316"/>
            <a:ext cx="3386574" cy="20863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036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Lenovo </a:t>
            </a:r>
            <a:r>
              <a:rPr lang="es-ES" dirty="0" err="1"/>
              <a:t>BladeCenter</a:t>
            </a:r>
            <a:r>
              <a:rPr lang="es-ES" dirty="0"/>
              <a:t> HS23</a:t>
            </a:r>
            <a:r>
              <a:rPr lang="es-ES" b="1" dirty="0"/>
              <a:t/>
            </a:r>
            <a:br>
              <a:rPr lang="es-ES" b="1" dirty="0"/>
            </a:br>
            <a:endParaRPr lang="es-ES" dirty="0"/>
          </a:p>
        </p:txBody>
      </p:sp>
      <p:sp>
        <p:nvSpPr>
          <p:cNvPr id="3" name="Marcador de contenido 2"/>
          <p:cNvSpPr>
            <a:spLocks noGrp="1"/>
          </p:cNvSpPr>
          <p:nvPr>
            <p:ph idx="1"/>
          </p:nvPr>
        </p:nvSpPr>
        <p:spPr>
          <a:xfrm>
            <a:off x="1522413" y="1904999"/>
            <a:ext cx="7812359" cy="4114801"/>
          </a:xfrm>
        </p:spPr>
        <p:txBody>
          <a:bodyPr>
            <a:normAutofit fontScale="92500" lnSpcReduction="10000"/>
          </a:bodyPr>
          <a:lstStyle/>
          <a:p>
            <a:pPr marL="0" indent="0" fontAlgn="base">
              <a:buNone/>
            </a:pPr>
            <a:r>
              <a:rPr lang="es-ES" sz="1800" b="1" dirty="0" smtClean="0"/>
              <a:t>Características</a:t>
            </a:r>
            <a:endParaRPr lang="es-ES" sz="1800" b="1" dirty="0" smtClean="0"/>
          </a:p>
          <a:p>
            <a:pPr fontAlgn="base"/>
            <a:r>
              <a:rPr lang="es-ES" sz="2200" dirty="0" smtClean="0"/>
              <a:t>Ofrece </a:t>
            </a:r>
            <a:r>
              <a:rPr lang="es-ES" sz="2200" dirty="0"/>
              <a:t>un rendimiento sobresaliente con la nueva familia de productos E5-2600 v2 con procesador Intel </a:t>
            </a:r>
            <a:r>
              <a:rPr lang="es-ES" sz="2200" dirty="0" err="1"/>
              <a:t>Xeon</a:t>
            </a:r>
            <a:r>
              <a:rPr lang="es-ES" sz="2200" dirty="0"/>
              <a:t> y memoria de hasta 1866 MHz</a:t>
            </a:r>
          </a:p>
          <a:p>
            <a:pPr fontAlgn="base"/>
            <a:r>
              <a:rPr lang="es-ES" sz="2200" dirty="0"/>
              <a:t>Red virtual 10 Gigabit Ethernet (</a:t>
            </a:r>
            <a:r>
              <a:rPr lang="es-ES" sz="2200" dirty="0" err="1"/>
              <a:t>GbE</a:t>
            </a:r>
            <a:r>
              <a:rPr lang="es-ES" sz="2200" dirty="0"/>
              <a:t>) integrada para obtener flexibilidad y una escalabilidad sencilla</a:t>
            </a:r>
          </a:p>
          <a:p>
            <a:pPr marL="0" indent="0">
              <a:buNone/>
            </a:pPr>
            <a:r>
              <a:rPr lang="es-ES" b="1" dirty="0" smtClean="0"/>
              <a:t>Hardware</a:t>
            </a:r>
          </a:p>
          <a:p>
            <a:pPr fontAlgn="base"/>
            <a:r>
              <a:rPr lang="es-ES" sz="2200" dirty="0"/>
              <a:t>Procesador Intel </a:t>
            </a:r>
            <a:r>
              <a:rPr lang="es-ES" sz="2200" dirty="0" err="1"/>
              <a:t>Xeon</a:t>
            </a:r>
            <a:r>
              <a:rPr lang="es-ES" sz="2200" dirty="0"/>
              <a:t> de la serie E5-2600 v2 con hasta 12 </a:t>
            </a:r>
            <a:r>
              <a:rPr lang="es-ES" sz="2200" dirty="0" err="1"/>
              <a:t>cores</a:t>
            </a:r>
            <a:endParaRPr lang="es-ES" sz="2200" dirty="0"/>
          </a:p>
          <a:p>
            <a:pPr fontAlgn="base"/>
            <a:r>
              <a:rPr lang="es-ES" sz="2200" dirty="0"/>
              <a:t>16 DIMM de hasta 512 GB </a:t>
            </a:r>
            <a:r>
              <a:rPr lang="es-ES" sz="2200" dirty="0" smtClean="0"/>
              <a:t>RAID </a:t>
            </a:r>
            <a:r>
              <a:rPr lang="es-ES" sz="2200" dirty="0"/>
              <a:t>-0, -1</a:t>
            </a:r>
          </a:p>
          <a:p>
            <a:pPr fontAlgn="base"/>
            <a:r>
              <a:rPr lang="es-ES" sz="2200" dirty="0"/>
              <a:t>Compatibilidad para unidades de disco duro SAS/SATA </a:t>
            </a:r>
            <a:r>
              <a:rPr lang="es-ES" sz="2200" dirty="0" err="1"/>
              <a:t>hot</a:t>
            </a:r>
            <a:r>
              <a:rPr lang="es-ES" sz="2200" dirty="0"/>
              <a:t>-swap o unidades de estado sólido</a:t>
            </a:r>
          </a:p>
          <a:p>
            <a:endParaRPr lang="es-ES" b="1" dirty="0"/>
          </a:p>
        </p:txBody>
      </p:sp>
      <p:pic>
        <p:nvPicPr>
          <p:cNvPr id="4" name="Picture 4" descr="https://lh5.googleusercontent.com/uyyiHTN2hEqEXchT3R_lxSJVfR-elBXtncy49-h_oycWgVOtQR7aRIoBBGtbw2WjCK01FG2seb04Nq-i6G-km9-70pTQH0s7Y5EnLAZQ5jKzZshbrIR7dLbraqqD4GqFR-22Ui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84994" y="2101649"/>
            <a:ext cx="5125108" cy="3157433"/>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n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902724" y="5445224"/>
            <a:ext cx="2857600" cy="1143040"/>
          </a:xfrm>
          <a:prstGeom prst="rect">
            <a:avLst/>
          </a:prstGeom>
        </p:spPr>
      </p:pic>
    </p:spTree>
    <p:extLst>
      <p:ext uri="{BB962C8B-B14F-4D97-AF65-F5344CB8AC3E}">
        <p14:creationId xmlns:p14="http://schemas.microsoft.com/office/powerpoint/2010/main" val="2765437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b="1" dirty="0"/>
              <a:t>IBM </a:t>
            </a:r>
            <a:r>
              <a:rPr lang="es-ES" b="1" dirty="0" err="1"/>
              <a:t>Power</a:t>
            </a:r>
            <a:r>
              <a:rPr lang="es-ES" b="1" dirty="0"/>
              <a:t> </a:t>
            </a:r>
            <a:r>
              <a:rPr lang="es-ES" b="1" dirty="0" smtClean="0"/>
              <a:t>795</a:t>
            </a:r>
            <a:endParaRPr lang="es-ES" dirty="0"/>
          </a:p>
        </p:txBody>
      </p:sp>
      <p:sp>
        <p:nvSpPr>
          <p:cNvPr id="3" name="Marcador de contenido 2"/>
          <p:cNvSpPr>
            <a:spLocks noGrp="1"/>
          </p:cNvSpPr>
          <p:nvPr>
            <p:ph idx="1"/>
          </p:nvPr>
        </p:nvSpPr>
        <p:spPr>
          <a:xfrm>
            <a:off x="1522413" y="1904999"/>
            <a:ext cx="7668343" cy="4114801"/>
          </a:xfrm>
        </p:spPr>
        <p:txBody>
          <a:bodyPr>
            <a:normAutofit fontScale="92500" lnSpcReduction="10000"/>
          </a:bodyPr>
          <a:lstStyle/>
          <a:p>
            <a:pPr fontAlgn="base"/>
            <a:r>
              <a:rPr lang="es-ES" sz="2000" dirty="0" smtClean="0"/>
              <a:t>Para </a:t>
            </a:r>
            <a:r>
              <a:rPr lang="es-ES" sz="2000" dirty="0"/>
              <a:t>consolidaciones de servidor a gran escala con el fin de aumentar la flexibilidad y reducir el coste operativo y energético</a:t>
            </a:r>
          </a:p>
          <a:p>
            <a:pPr fontAlgn="base"/>
            <a:r>
              <a:rPr lang="es-ES" sz="2000" dirty="0"/>
              <a:t>Para empresas que requieren los niveles más elevados de solidez para sus aplicaciones fundamentales</a:t>
            </a:r>
          </a:p>
          <a:p>
            <a:pPr fontAlgn="base"/>
            <a:r>
              <a:rPr lang="es-ES" sz="2000" dirty="0"/>
              <a:t>Para centros de datos (DC) que gestionan las aplicaciones de bases de datos y los procesos de transacciones UNIX® e IBM® i de mayor tamaño.</a:t>
            </a:r>
          </a:p>
          <a:p>
            <a:pPr marL="0" indent="0">
              <a:buNone/>
            </a:pPr>
            <a:r>
              <a:rPr lang="es-ES" b="1" dirty="0" smtClean="0"/>
              <a:t>Hardware</a:t>
            </a:r>
            <a:endParaRPr lang="es-ES" b="1" dirty="0"/>
          </a:p>
          <a:p>
            <a:pPr fontAlgn="base"/>
            <a:r>
              <a:rPr lang="es-ES" sz="2200" b="1" dirty="0" err="1" smtClean="0"/>
              <a:t>Cores</a:t>
            </a:r>
            <a:r>
              <a:rPr lang="es-ES" sz="2200" b="1" dirty="0" smtClean="0"/>
              <a:t> de Procesador: </a:t>
            </a:r>
            <a:r>
              <a:rPr lang="es-ES" sz="2200" dirty="0" smtClean="0"/>
              <a:t>Hasta 256 </a:t>
            </a:r>
            <a:r>
              <a:rPr lang="es-ES" sz="2200" dirty="0" err="1" smtClean="0"/>
              <a:t>Cores</a:t>
            </a:r>
            <a:r>
              <a:rPr lang="es-ES" sz="2200" dirty="0" smtClean="0"/>
              <a:t> POWER7 de 4 GHz</a:t>
            </a:r>
            <a:endParaRPr lang="es-ES" sz="2200" dirty="0"/>
          </a:p>
          <a:p>
            <a:pPr fontAlgn="base"/>
            <a:r>
              <a:rPr lang="es-ES" sz="2200" b="1" dirty="0" smtClean="0"/>
              <a:t>Zócalos: </a:t>
            </a:r>
            <a:r>
              <a:rPr lang="es-ES" sz="2200" dirty="0" smtClean="0"/>
              <a:t>Hasta 32</a:t>
            </a:r>
            <a:endParaRPr lang="es-ES" sz="2200" dirty="0"/>
          </a:p>
          <a:p>
            <a:pPr fontAlgn="base"/>
            <a:r>
              <a:rPr lang="es-ES" sz="2200" b="1" dirty="0" smtClean="0"/>
              <a:t>RAM: </a:t>
            </a:r>
            <a:r>
              <a:rPr lang="es-ES" sz="2200" dirty="0"/>
              <a:t>H</a:t>
            </a:r>
            <a:r>
              <a:rPr lang="es-ES" sz="2200" dirty="0" smtClean="0"/>
              <a:t>asta 16 TB</a:t>
            </a:r>
            <a:endParaRPr lang="es-ES" sz="2200" dirty="0"/>
          </a:p>
          <a:p>
            <a:endParaRPr lang="es-ES"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90756" y="5459626"/>
            <a:ext cx="2451820" cy="980728"/>
          </a:xfrm>
          <a:prstGeom prst="rect">
            <a:avLst/>
          </a:prstGeom>
        </p:spPr>
      </p:pic>
      <p:pic>
        <p:nvPicPr>
          <p:cNvPr id="5" name="Picture 6" descr="https://lh5.googleusercontent.com/YV3TIf8EbSunKgAqleD8AZvbJ5zmZPJbUgi72hahNA8qUpBvbwQ3AJAZyorWfI2GlJJOzWr4rtowbJpXDOJainKaLUoej4FA-p4TnxPZDNF7drSY3pCl5BJ1-JC9rCYvIOFLVM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099966" y="2852937"/>
            <a:ext cx="2853922" cy="2218924"/>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776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2"/>
          <p:cNvSpPr>
            <a:spLocks noGrp="1"/>
          </p:cNvSpPr>
          <p:nvPr>
            <p:ph type="title"/>
          </p:nvPr>
        </p:nvSpPr>
        <p:spPr/>
        <p:txBody>
          <a:bodyPr>
            <a:normAutofit/>
          </a:bodyPr>
          <a:lstStyle/>
          <a:p>
            <a:pPr>
              <a:spcBef>
                <a:spcPts val="0"/>
              </a:spcBef>
            </a:pPr>
            <a:r>
              <a:rPr lang="es-ES" sz="2400" dirty="0" smtClean="0">
                <a:latin typeface="Century Gothic" panose="020B0502020202020204" pitchFamily="34" charset="0"/>
              </a:rPr>
              <a:t>COMPARACIÓN </a:t>
            </a:r>
            <a:r>
              <a:rPr lang="es-ES" sz="2400" dirty="0">
                <a:latin typeface="Century Gothic" panose="020B0502020202020204" pitchFamily="34" charset="0"/>
              </a:rPr>
              <a:t>DEL HARDWARE PARA SERVIDORES IBM, DELL , HP y FUJITSU</a:t>
            </a:r>
            <a:endParaRPr lang="es-ES" sz="2400" i="0" spc="100" baseline="0" dirty="0">
              <a:solidFill>
                <a:schemeClr val="tx1"/>
              </a:solidFill>
              <a:latin typeface="Corbel"/>
            </a:endParaRPr>
          </a:p>
        </p:txBody>
      </p:sp>
      <p:sp>
        <p:nvSpPr>
          <p:cNvPr id="14" name="Marcador de posición de contenido 13"/>
          <p:cNvSpPr>
            <a:spLocks noGrp="1"/>
          </p:cNvSpPr>
          <p:nvPr>
            <p:ph idx="1"/>
          </p:nvPr>
        </p:nvSpPr>
        <p:spPr/>
        <p:txBody>
          <a:bodyPr>
            <a:normAutofit/>
          </a:bodyPr>
          <a:lstStyle/>
          <a:p>
            <a:pPr marL="223200" indent="-223200" algn="l" defTabSz="914400">
              <a:spcBef>
                <a:spcPts val="1800"/>
              </a:spcBef>
              <a:buClr>
                <a:srgbClr val="56C5FF"/>
              </a:buClr>
              <a:buSzPct val="100000"/>
              <a:buFont typeface="Arial"/>
              <a:buChar char="•"/>
            </a:pPr>
            <a:r>
              <a:rPr lang="es-ES" sz="2400" b="0" i="0" dirty="0" smtClean="0">
                <a:solidFill>
                  <a:schemeClr val="tx1">
                    <a:lumMod val="65000"/>
                  </a:schemeClr>
                </a:solidFill>
                <a:latin typeface="Corbel"/>
                <a:ea typeface="+mn-ea"/>
                <a:cs typeface="+mn-cs"/>
              </a:rPr>
              <a:t>Hardware IBM</a:t>
            </a: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Hardware DELL</a:t>
            </a: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Hardware HP</a:t>
            </a:r>
          </a:p>
          <a:p>
            <a:pPr marL="223200" indent="-223200" algn="l" defTabSz="914400">
              <a:spcBef>
                <a:spcPts val="1800"/>
              </a:spcBef>
              <a:buClr>
                <a:srgbClr val="56C5FF"/>
              </a:buClr>
              <a:buSzPct val="100000"/>
              <a:buFont typeface="Arial"/>
              <a:buChar char="•"/>
            </a:pPr>
            <a:r>
              <a:rPr lang="es-ES" dirty="0" smtClean="0">
                <a:latin typeface="Corbel"/>
              </a:rPr>
              <a:t>Hardware </a:t>
            </a:r>
            <a:r>
              <a:rPr lang="es-ES" dirty="0">
                <a:latin typeface="Corbel"/>
              </a:rPr>
              <a:t>F</a:t>
            </a:r>
            <a:r>
              <a:rPr lang="es-ES" dirty="0" smtClean="0">
                <a:latin typeface="Corbel"/>
              </a:rPr>
              <a:t>ujitsu</a:t>
            </a:r>
            <a:endParaRPr lang="es-ES" dirty="0" smtClean="0">
              <a:latin typeface="Corbel"/>
            </a:endParaRPr>
          </a:p>
          <a:p>
            <a:pPr marL="223200" indent="-223200" algn="l" defTabSz="914400">
              <a:spcBef>
                <a:spcPts val="1800"/>
              </a:spcBef>
              <a:buClr>
                <a:srgbClr val="56C5FF"/>
              </a:buClr>
              <a:buSzPct val="100000"/>
              <a:buFont typeface="Arial"/>
              <a:buChar char="•"/>
            </a:pPr>
            <a:r>
              <a:rPr lang="es-ES" sz="2400" b="0" i="0" dirty="0" smtClean="0">
                <a:solidFill>
                  <a:schemeClr val="tx1"/>
                </a:solidFill>
                <a:latin typeface="Corbel"/>
                <a:ea typeface="+mn-ea"/>
                <a:cs typeface="+mn-cs"/>
              </a:rPr>
              <a:t>Conclusiones</a:t>
            </a:r>
            <a:endParaRPr lang="es-ES" sz="2400" b="0" i="0" dirty="0">
              <a:solidFill>
                <a:schemeClr val="tx1"/>
              </a:solidFill>
              <a:latin typeface="Corbel"/>
              <a:ea typeface="+mn-ea"/>
              <a:cs typeface="+mn-cs"/>
            </a:endParaRPr>
          </a:p>
        </p:txBody>
      </p:sp>
    </p:spTree>
    <p:extLst>
      <p:ext uri="{BB962C8B-B14F-4D97-AF65-F5344CB8AC3E}">
        <p14:creationId xmlns:p14="http://schemas.microsoft.com/office/powerpoint/2010/main" val="3449284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smtClean="0"/>
              <a:t>HARDWARE DE DELL</a:t>
            </a:r>
            <a:endParaRPr lang="es-ES" b="1" dirty="0"/>
          </a:p>
        </p:txBody>
      </p:sp>
      <p:sp>
        <p:nvSpPr>
          <p:cNvPr id="3" name="Marcador de contenido 2"/>
          <p:cNvSpPr>
            <a:spLocks noGrp="1"/>
          </p:cNvSpPr>
          <p:nvPr>
            <p:ph idx="1"/>
          </p:nvPr>
        </p:nvSpPr>
        <p:spPr>
          <a:xfrm>
            <a:off x="1522413" y="1904999"/>
            <a:ext cx="7380311" cy="4114801"/>
          </a:xfrm>
        </p:spPr>
        <p:txBody>
          <a:bodyPr>
            <a:normAutofit/>
          </a:bodyPr>
          <a:lstStyle/>
          <a:p>
            <a:r>
              <a:rPr lang="es-ES" sz="2000" dirty="0"/>
              <a:t>Al igual que los anteriores DELL es uno de los fabricantes de software más extendido y con mas productos en el </a:t>
            </a:r>
            <a:r>
              <a:rPr lang="es-ES" sz="2000" dirty="0" smtClean="0"/>
              <a:t>ámbito </a:t>
            </a:r>
            <a:r>
              <a:rPr lang="es-ES" sz="2000" dirty="0"/>
              <a:t>de los servidores, desde </a:t>
            </a:r>
            <a:r>
              <a:rPr lang="es-ES" sz="2000" dirty="0" err="1"/>
              <a:t>switches</a:t>
            </a:r>
            <a:r>
              <a:rPr lang="es-ES" sz="2000" dirty="0"/>
              <a:t>, balanceadores hardware, hasta racks </a:t>
            </a:r>
            <a:endParaRPr lang="es-ES" sz="2000" dirty="0" smtClean="0"/>
          </a:p>
          <a:p>
            <a:r>
              <a:rPr lang="es-ES" sz="2000" b="1" dirty="0" err="1" smtClean="0"/>
              <a:t>Switches</a:t>
            </a:r>
            <a:r>
              <a:rPr lang="es-ES" sz="2000" b="1" dirty="0" smtClean="0"/>
              <a:t> </a:t>
            </a:r>
          </a:p>
          <a:p>
            <a:r>
              <a:rPr lang="es-ES" sz="2000" b="1" dirty="0" smtClean="0"/>
              <a:t>Racks</a:t>
            </a:r>
          </a:p>
          <a:p>
            <a:r>
              <a:rPr lang="es-ES" sz="2000" b="1" dirty="0" smtClean="0"/>
              <a:t>Servidores de Torre (</a:t>
            </a:r>
            <a:r>
              <a:rPr lang="es-ES" sz="2000" b="1" dirty="0" err="1" smtClean="0"/>
              <a:t>Poweredge</a:t>
            </a:r>
            <a:r>
              <a:rPr lang="es-ES" sz="2000" b="1" dirty="0" smtClean="0"/>
              <a:t>)</a:t>
            </a:r>
          </a:p>
          <a:p>
            <a:r>
              <a:rPr lang="es-ES" sz="2000" b="1" dirty="0" smtClean="0"/>
              <a:t>Servidores para Rack</a:t>
            </a:r>
            <a:endParaRPr lang="es-ES" sz="2000" dirty="0"/>
          </a:p>
        </p:txBody>
      </p:sp>
      <p:pic>
        <p:nvPicPr>
          <p:cNvPr id="7" name="Imagen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2732" y="5301208"/>
            <a:ext cx="1206637" cy="1203017"/>
          </a:xfrm>
          <a:prstGeom prst="rect">
            <a:avLst/>
          </a:prstGeom>
        </p:spPr>
      </p:pic>
      <p:pic>
        <p:nvPicPr>
          <p:cNvPr id="2056" name="Picture 8" descr="Chasis para rack de 42U Dell Netshelter SX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71874" y="2009610"/>
            <a:ext cx="2209800" cy="158115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2052" name="Picture 4" descr="PowerEdge T63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24161" y="2648578"/>
            <a:ext cx="1495425" cy="173355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2054" name="Picture 6" descr="Ofertas en servidore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51150" y="3677168"/>
            <a:ext cx="2209800" cy="121920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pic>
        <p:nvPicPr>
          <p:cNvPr id="2050" name="Picture 2" descr="Switches Fast Ethernet autogestionado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73976" y="3181868"/>
            <a:ext cx="2209800" cy="2209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4756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smtClean="0"/>
              <a:t>SWITCHES DELL</a:t>
            </a:r>
            <a:r>
              <a:rPr lang="es-ES" b="1" dirty="0"/>
              <a:t/>
            </a:r>
            <a:br>
              <a:rPr lang="es-ES" b="1" dirty="0"/>
            </a:br>
            <a:endParaRPr lang="es-ES" dirty="0"/>
          </a:p>
        </p:txBody>
      </p:sp>
      <p:sp>
        <p:nvSpPr>
          <p:cNvPr id="3" name="Marcador de contenido 2"/>
          <p:cNvSpPr>
            <a:spLocks noGrp="1"/>
          </p:cNvSpPr>
          <p:nvPr>
            <p:ph idx="1"/>
          </p:nvPr>
        </p:nvSpPr>
        <p:spPr>
          <a:xfrm>
            <a:off x="1522413" y="1904999"/>
            <a:ext cx="7812359" cy="4114801"/>
          </a:xfrm>
        </p:spPr>
        <p:txBody>
          <a:bodyPr>
            <a:normAutofit fontScale="92500" lnSpcReduction="10000"/>
          </a:bodyPr>
          <a:lstStyle/>
          <a:p>
            <a:pPr marL="0" indent="0" fontAlgn="base">
              <a:buNone/>
            </a:pPr>
            <a:r>
              <a:rPr lang="es-ES" sz="1800" b="1" dirty="0" err="1" smtClean="0"/>
              <a:t>Switches</a:t>
            </a:r>
            <a:r>
              <a:rPr lang="es-ES" sz="1800" b="1" dirty="0" smtClean="0"/>
              <a:t> </a:t>
            </a:r>
            <a:r>
              <a:rPr lang="es-ES" sz="1800" b="1" dirty="0" err="1" smtClean="0"/>
              <a:t>FastEthernet</a:t>
            </a:r>
            <a:r>
              <a:rPr lang="es-ES" sz="1800" b="1" dirty="0" smtClean="0"/>
              <a:t> </a:t>
            </a:r>
            <a:r>
              <a:rPr lang="es-ES" sz="1800" b="1" dirty="0" err="1" smtClean="0"/>
              <a:t>Autogestionados</a:t>
            </a:r>
            <a:endParaRPr lang="es-ES" sz="1800" b="1" dirty="0" smtClean="0"/>
          </a:p>
          <a:p>
            <a:r>
              <a:rPr lang="es-ES" sz="2000" dirty="0"/>
              <a:t>Conmutación en la capa de acceso con gestión avanzada y seguridad de la red, ideal desde para campus hasta para oficinas pequeñas y sucursales. </a:t>
            </a:r>
            <a:r>
              <a:rPr lang="es-ES" sz="2000" dirty="0" smtClean="0"/>
              <a:t> </a:t>
            </a:r>
            <a:r>
              <a:rPr lang="es-ES" sz="2000" b="1" dirty="0" smtClean="0"/>
              <a:t>Desde </a:t>
            </a:r>
            <a:r>
              <a:rPr lang="es-ES" sz="2000" dirty="0"/>
              <a:t>1229 €</a:t>
            </a:r>
          </a:p>
          <a:p>
            <a:pPr marL="0" indent="0">
              <a:buNone/>
            </a:pPr>
            <a:r>
              <a:rPr lang="es-ES" sz="2000" b="1" dirty="0" err="1" smtClean="0"/>
              <a:t>Switches</a:t>
            </a:r>
            <a:r>
              <a:rPr lang="es-ES" sz="2000" b="1" dirty="0" smtClean="0"/>
              <a:t> Ethernet </a:t>
            </a:r>
            <a:r>
              <a:rPr lang="es-ES" sz="2000" b="1" dirty="0" smtClean="0"/>
              <a:t>Básicos</a:t>
            </a:r>
            <a:endParaRPr lang="es-ES" sz="2000" b="1" dirty="0"/>
          </a:p>
          <a:p>
            <a:r>
              <a:rPr lang="es-ES" sz="2000" dirty="0" smtClean="0"/>
              <a:t>Conexión </a:t>
            </a:r>
            <a:r>
              <a:rPr lang="es-ES" sz="2000" dirty="0"/>
              <a:t>de PC, periféricos y usuarios finales en grupos de trabajo de LAN y oficinas pequeñas con una simple conexión de red </a:t>
            </a:r>
            <a:r>
              <a:rPr lang="es-ES" sz="2000" dirty="0" err="1"/>
              <a:t>GbE</a:t>
            </a:r>
            <a:r>
              <a:rPr lang="es-ES" sz="2000" dirty="0"/>
              <a:t> o </a:t>
            </a:r>
            <a:r>
              <a:rPr lang="es-ES" sz="2000" dirty="0" smtClean="0"/>
              <a:t>10/100Base-T. </a:t>
            </a:r>
            <a:r>
              <a:rPr lang="es-ES" sz="2000" b="1" dirty="0" smtClean="0"/>
              <a:t>Desde </a:t>
            </a:r>
            <a:r>
              <a:rPr lang="es-ES" sz="2000" dirty="0"/>
              <a:t>200 </a:t>
            </a:r>
            <a:r>
              <a:rPr lang="es-ES" sz="2000" dirty="0" smtClean="0"/>
              <a:t>€</a:t>
            </a:r>
          </a:p>
          <a:p>
            <a:pPr marL="0" indent="0">
              <a:buNone/>
            </a:pPr>
            <a:r>
              <a:rPr lang="es-ES" sz="2000" b="1" dirty="0" err="1"/>
              <a:t>Switches</a:t>
            </a:r>
            <a:r>
              <a:rPr lang="es-ES" sz="2000" b="1" dirty="0"/>
              <a:t> Ethernet </a:t>
            </a:r>
            <a:r>
              <a:rPr lang="es-ES" sz="2000" b="1" dirty="0" smtClean="0"/>
              <a:t>Avanzados</a:t>
            </a:r>
            <a:endParaRPr lang="es-ES" sz="2000" b="1" dirty="0"/>
          </a:p>
          <a:p>
            <a:r>
              <a:rPr lang="es-ES" sz="2000" dirty="0"/>
              <a:t>Redes de centros de datos y empresas que requieren un nivel de rendimiento Gigabit con funcionalidad plena y capacidad de ampliación, además de funciones de gestión flexibles.</a:t>
            </a:r>
            <a:r>
              <a:rPr lang="es-ES" sz="2000" dirty="0" smtClean="0"/>
              <a:t>. </a:t>
            </a:r>
            <a:r>
              <a:rPr lang="es-ES" sz="2000" b="1" dirty="0"/>
              <a:t>Desde </a:t>
            </a:r>
            <a:r>
              <a:rPr lang="es-ES" sz="2000" dirty="0" smtClean="0"/>
              <a:t>3300 </a:t>
            </a:r>
            <a:r>
              <a:rPr lang="es-ES" sz="2000" dirty="0"/>
              <a:t>€</a:t>
            </a:r>
            <a:endParaRPr lang="es-ES" sz="2000" b="1" dirty="0"/>
          </a:p>
          <a:p>
            <a:pPr marL="0" indent="0">
              <a:buNone/>
            </a:pPr>
            <a:endParaRPr lang="es-ES" sz="2000" b="1" dirty="0"/>
          </a:p>
        </p:txBody>
      </p:sp>
      <p:pic>
        <p:nvPicPr>
          <p:cNvPr id="6" name="Imagen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2732" y="5301208"/>
            <a:ext cx="1206637" cy="1203017"/>
          </a:xfrm>
          <a:prstGeom prst="rect">
            <a:avLst/>
          </a:prstGeom>
        </p:spPr>
      </p:pic>
      <p:pic>
        <p:nvPicPr>
          <p:cNvPr id="5122" name="Picture 2" descr="Switches Ethernet administrados por Interne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54967" y="2708920"/>
            <a:ext cx="2209800" cy="22098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Switches Fast Ethernet autogestionado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28137" y="800099"/>
            <a:ext cx="2209800" cy="2209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703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Digital Blue Tunnel">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nSpc>
            <a:spcPct val="90000"/>
          </a:lnSpc>
          <a:defRPr/>
        </a:defPPr>
      </a:lstStyle>
    </a:txDef>
  </a:objectDefaults>
  <a:extraClrScheme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Digital Blue Tunnel">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Digital Blue Tunnel">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E257D54-B65D-4775-8A47-BF76CA13EEE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Presentación de túnel azul digital (panorámica)</Template>
  <TotalTime>0</TotalTime>
  <Words>1321</Words>
  <Application>Microsoft Office PowerPoint</Application>
  <PresentationFormat>Personalizado</PresentationFormat>
  <Paragraphs>146</Paragraphs>
  <Slides>25</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25</vt:i4>
      </vt:variant>
    </vt:vector>
  </HeadingPairs>
  <TitlesOfParts>
    <vt:vector size="29" baseType="lpstr">
      <vt:lpstr>Arial</vt:lpstr>
      <vt:lpstr>Century Gothic</vt:lpstr>
      <vt:lpstr>Corbel</vt:lpstr>
      <vt:lpstr>Digital Blue Tunnel 16x9</vt:lpstr>
      <vt:lpstr>COMPARACIÓN DEL HARDWARE PARA SERVIDORES IBM, DELL , HP y FUJITSU</vt:lpstr>
      <vt:lpstr>¿Por qué hemos elegido este trabajo?</vt:lpstr>
      <vt:lpstr>COMPARACIÓN DEL HARDWARE PARA SERVIDORES IBM, DELL , HP y FUJITSU</vt:lpstr>
      <vt:lpstr>HARDWARE DE IBM</vt:lpstr>
      <vt:lpstr>Lenovo BladeCenter HS23 </vt:lpstr>
      <vt:lpstr>IBM Power 795</vt:lpstr>
      <vt:lpstr>COMPARACIÓN DEL HARDWARE PARA SERVIDORES IBM, DELL , HP y FUJITSU</vt:lpstr>
      <vt:lpstr>HARDWARE DE DELL</vt:lpstr>
      <vt:lpstr>SWITCHES DELL </vt:lpstr>
      <vt:lpstr>RACKS DELL</vt:lpstr>
      <vt:lpstr>SERVIDORES DE TORRE DELL (POWEREDGE)</vt:lpstr>
      <vt:lpstr>SERVIDORES PARA RACK DELL</vt:lpstr>
      <vt:lpstr>COMPARACIÓN DEL HARDWARE PARA SERVIDORES IBM, DELL , HP y FUJITSU</vt:lpstr>
      <vt:lpstr>HARDWARE DE HP</vt:lpstr>
      <vt:lpstr>Servidor HP Integrity Superdome X</vt:lpstr>
      <vt:lpstr>Blade de servidor HP ProLiant BL460c Gen8</vt:lpstr>
      <vt:lpstr>COMPARACIÓN DEL HARDWARE PARA SERVIDORES IBM, DELL , HP y FUJITSU</vt:lpstr>
      <vt:lpstr>HARDWARE DE FUJITSU</vt:lpstr>
      <vt:lpstr>Servidores PRIMERGY TX 300 S8</vt:lpstr>
      <vt:lpstr>Servidor para Rack FUJITSU Server PRIMERGY RX4770 M1</vt:lpstr>
      <vt:lpstr>Switches Brocade 6520</vt:lpstr>
      <vt:lpstr>Almacenamiento ETERNUS CD10000 de Fujitsu</vt:lpstr>
      <vt:lpstr>COMPARACIÓN DEL HARDWARE PARA SERVIDORES IBM, DELL , HP y FUJITSU</vt:lpstr>
      <vt:lpstr>Conclusiones</vt:lpstr>
      <vt:lpstr>Referencias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2015-05-15T08:33:06Z</dcterms:created>
  <dcterms:modified xsi:type="dcterms:W3CDTF">2015-05-15T11:51:00Z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TC028952619991</vt:lpwstr>
  </property>
</Properties>
</file>

<file path=docProps/thumbnail.jpeg>
</file>